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24"/>
  </p:handoutMasterIdLst>
  <p:sldIdLst>
    <p:sldId id="278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77050" cy="916305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BE5F00"/>
    <a:srgbClr val="D2CFDB"/>
    <a:srgbClr val="CCECFF"/>
    <a:srgbClr val="FF9933"/>
    <a:srgbClr val="A45200"/>
    <a:srgbClr val="502800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1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png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2" Type="http://schemas.openxmlformats.org/officeDocument/2006/relationships/image" Target="../media/image48.wmf"/><Relationship Id="rId1" Type="http://schemas.openxmlformats.org/officeDocument/2006/relationships/image" Target="../media/image47.wmf"/><Relationship Id="rId4" Type="http://schemas.openxmlformats.org/officeDocument/2006/relationships/image" Target="../media/image5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636" tIns="45818" rIns="91636" bIns="45818" numCol="1" anchor="t" anchorCtr="0" compatLnSpc="1"/>
          <a:lstStyle>
            <a:lvl1pPr defTabSz="916305">
              <a:defRPr sz="1200" smtClean="0"/>
            </a:lvl1pPr>
          </a:lstStyle>
          <a:p>
            <a:pPr marL="0" marR="0" lvl="0" indent="0" algn="l" defTabSz="9163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636" tIns="45818" rIns="91636" bIns="45818" numCol="1" anchor="t" anchorCtr="0" compatLnSpc="1"/>
          <a:lstStyle>
            <a:lvl1pPr algn="r" defTabSz="916305">
              <a:defRPr sz="1200" smtClean="0"/>
            </a:lvl1pPr>
          </a:lstStyle>
          <a:p>
            <a:pPr marL="0" marR="0" lvl="0" indent="0" algn="r" defTabSz="9163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5850"/>
            <a:ext cx="297973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636" tIns="45818" rIns="91636" bIns="45818" numCol="1" anchor="b" anchorCtr="0" compatLnSpc="1"/>
          <a:lstStyle>
            <a:lvl1pPr defTabSz="916305">
              <a:defRPr sz="1200" smtClean="0"/>
            </a:lvl1pPr>
          </a:lstStyle>
          <a:p>
            <a:pPr marL="0" marR="0" lvl="0" indent="0" algn="l" defTabSz="9163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5850"/>
            <a:ext cx="297973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636" tIns="45818" rIns="91636" bIns="45818" numCol="1" anchor="b" anchorCtr="0" compatLnSpc="1"/>
          <a:lstStyle/>
          <a:p>
            <a:pPr lvl="0" algn="r" defTabSz="916305" eaLnBrk="1" hangingPunct="1">
              <a:buNone/>
            </a:pPr>
            <a:fld id="{9A0DB2DC-4C9A-4742-B13C-FB6460FD3503}" type="slidenum">
              <a:rPr lang="en-US" sz="1200" dirty="0"/>
              <a:pPr lvl="0" algn="r" defTabSz="916305" eaLnBrk="1" hangingPunct="1">
                <a:buNone/>
              </a:pPr>
              <a:t>‹#›</a:t>
            </a:fld>
            <a:endParaRPr 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4191000" y="2667000"/>
            <a:ext cx="4895850" cy="3905250"/>
          </a:xfrm>
          <a:prstGeom prst="rect">
            <a:avLst/>
          </a:prstGeom>
          <a:solidFill>
            <a:srgbClr val="D2CFDB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-19050" y="-9525"/>
            <a:ext cx="1390650" cy="6867525"/>
          </a:xfrm>
          <a:prstGeom prst="rect">
            <a:avLst/>
          </a:prstGeom>
          <a:solidFill>
            <a:srgbClr val="A45200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1243013" y="549275"/>
            <a:ext cx="5670550" cy="17367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MECHANICS OF </a:t>
            </a:r>
            <a:b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sz="5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MATERIALS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7010400" y="234950"/>
            <a:ext cx="1746250" cy="298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Fourth Edition</a:t>
            </a:r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1390650" y="2497138"/>
            <a:ext cx="2838450" cy="2492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Ferdinand P. Beer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E. Russell  Johnston, Jr.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John T. DeWolf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srgbClr val="FF993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Lecture Notes: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J. Walt Oler</a:t>
            </a: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Texas Tech University</a:t>
            </a:r>
          </a:p>
        </p:txBody>
      </p:sp>
      <p:pic>
        <p:nvPicPr>
          <p:cNvPr id="13319" name="Picture 9" descr="MH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50" y="6324600"/>
            <a:ext cx="438150" cy="438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19050" y="1101725"/>
            <a:ext cx="1276350" cy="366713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CHAPTER</a:t>
            </a: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4870450" y="6605588"/>
            <a:ext cx="4397375" cy="2905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300" b="0" i="1" u="none" strike="noStrike" kern="1200" cap="none" spc="0" normalizeH="0" baseline="0" noProof="0">
                <a:ln>
                  <a:noFill/>
                </a:ln>
                <a:solidFill>
                  <a:srgbClr val="BE5F0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+mn-cs"/>
              </a:rPr>
              <a:t>© 2006 The McGraw-Hill Companies, Inc. All rights reserved. 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0" y="1143000"/>
            <a:ext cx="1371600" cy="2286000"/>
          </a:xfrm>
          <a:noFill/>
          <a:ln>
            <a:noFill/>
          </a:ln>
        </p:spPr>
        <p:txBody>
          <a:bodyPr/>
          <a:lstStyle>
            <a:lvl1pPr algn="ctr">
              <a:defRPr sz="175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3048000"/>
            <a:ext cx="4191000" cy="3352800"/>
          </a:xfrm>
        </p:spPr>
        <p:txBody>
          <a:bodyPr/>
          <a:lstStyle>
            <a:lvl1pPr marL="0" indent="0">
              <a:buFontTx/>
              <a:buNone/>
              <a:defRPr sz="3600">
                <a:solidFill>
                  <a:srgbClr val="000066"/>
                </a:solidFill>
                <a:latin typeface="Arial" panose="020B0604020202020204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r>
              <a:rPr dirty="0"/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342900"/>
            <a:ext cx="2171700" cy="5753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42900"/>
            <a:ext cx="6362700" cy="5753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r>
              <a:rPr dirty="0"/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r>
              <a:rPr dirty="0"/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r>
              <a:rPr dirty="0"/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r>
              <a:rPr dirty="0"/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r>
              <a:rPr dirty="0"/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r>
              <a:rPr dirty="0"/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r>
              <a:rPr dirty="0"/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r>
              <a:rPr dirty="0"/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 eaLnBrk="1" hangingPunct="1">
              <a:buNone/>
            </a:pPr>
            <a:r>
              <a:rPr dirty="0"/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contents.ppt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276225" y="295275"/>
            <a:ext cx="8810625" cy="6276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-19050" y="-9525"/>
            <a:ext cx="304800" cy="6867525"/>
          </a:xfrm>
          <a:prstGeom prst="rect">
            <a:avLst/>
          </a:prstGeom>
          <a:solidFill>
            <a:srgbClr val="A45200"/>
          </a:solidFill>
          <a:ln w="9525">
            <a:noFill/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12292" name="Rectangle 4"/>
          <p:cNvSpPr>
            <a:spLocks noGrp="1"/>
          </p:cNvSpPr>
          <p:nvPr>
            <p:ph type="title"/>
          </p:nvPr>
        </p:nvSpPr>
        <p:spPr>
          <a:xfrm>
            <a:off x="342900" y="342900"/>
            <a:ext cx="8686800" cy="457200"/>
          </a:xfrm>
          <a:prstGeom prst="rect">
            <a:avLst/>
          </a:prstGeom>
          <a:solidFill>
            <a:srgbClr val="D2CFDB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lvl="0"/>
            <a:r>
              <a:rPr dirty="0"/>
              <a:t>Click to edit Master title style</a:t>
            </a:r>
          </a:p>
        </p:txBody>
      </p:sp>
      <p:sp>
        <p:nvSpPr>
          <p:cNvPr id="12293" name="Rectangle 5"/>
          <p:cNvSpPr>
            <a:spLocks noGrp="1"/>
          </p:cNvSpPr>
          <p:nvPr>
            <p:ph type="body" idx="1"/>
          </p:nvPr>
        </p:nvSpPr>
        <p:spPr>
          <a:xfrm>
            <a:off x="685800" y="1143000"/>
            <a:ext cx="7772400" cy="49530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457200" y="6599238"/>
            <a:ext cx="4397375" cy="2905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300" b="0" i="1" u="none" strike="noStrike" kern="1200" cap="none" spc="0" normalizeH="0" baseline="0" noProof="0">
                <a:ln>
                  <a:noFill/>
                </a:ln>
                <a:solidFill>
                  <a:srgbClr val="BE5F00"/>
                </a:solidFill>
                <a:effectLst/>
                <a:uLnTx/>
                <a:uFillTx/>
                <a:latin typeface="Book Antiqua" panose="02040602050305030304" pitchFamily="18" charset="0"/>
                <a:ea typeface="+mn-ea"/>
                <a:cs typeface="+mn-cs"/>
              </a:rPr>
              <a:t>© 2006 The McGraw-Hill Companies, Inc. All rights reserved. </a:t>
            </a:r>
          </a:p>
        </p:txBody>
      </p:sp>
      <p:sp>
        <p:nvSpPr>
          <p:cNvPr id="57351" name="Text Box 7"/>
          <p:cNvSpPr txBox="1">
            <a:spLocks noChangeArrowheads="1"/>
          </p:cNvSpPr>
          <p:nvPr/>
        </p:nvSpPr>
        <p:spPr bwMode="auto">
          <a:xfrm>
            <a:off x="161925" y="-146050"/>
            <a:ext cx="5805488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32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MECHANICS OF MATERIALS</a:t>
            </a:r>
          </a:p>
        </p:txBody>
      </p:sp>
      <p:sp>
        <p:nvSpPr>
          <p:cNvPr id="57352" name="Text Box 8"/>
          <p:cNvSpPr txBox="1">
            <a:spLocks noChangeArrowheads="1"/>
          </p:cNvSpPr>
          <p:nvPr/>
        </p:nvSpPr>
        <p:spPr bwMode="auto">
          <a:xfrm>
            <a:off x="-104775" y="-47625"/>
            <a:ext cx="457200" cy="611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eaVert"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7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Fourth</a:t>
            </a:r>
            <a:b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Edition</a:t>
            </a:r>
          </a:p>
        </p:txBody>
      </p:sp>
      <p:sp>
        <p:nvSpPr>
          <p:cNvPr id="57353" name="Text Box 9"/>
          <p:cNvSpPr txBox="1">
            <a:spLocks noChangeArrowheads="1"/>
          </p:cNvSpPr>
          <p:nvPr/>
        </p:nvSpPr>
        <p:spPr bwMode="auto">
          <a:xfrm>
            <a:off x="6926263" y="34925"/>
            <a:ext cx="2184400" cy="2476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Beer 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•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Johnston 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•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DeWolf</a:t>
            </a:r>
          </a:p>
        </p:txBody>
      </p:sp>
      <p:pic>
        <p:nvPicPr>
          <p:cNvPr id="12298" name="Picture 10" descr="MH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6572250"/>
            <a:ext cx="285750" cy="2857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355" name="AutoShape 11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463" y="4338638"/>
            <a:ext cx="228600" cy="274638"/>
          </a:xfrm>
          <a:prstGeom prst="actionButtonBeginning">
            <a:avLst/>
          </a:prstGeom>
          <a:noFill/>
          <a:ln w="9525">
            <a:solidFill>
              <a:srgbClr val="FFA64D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7356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17463" y="4729163"/>
            <a:ext cx="228600" cy="274638"/>
          </a:xfrm>
          <a:prstGeom prst="actionButtonBackPrevious">
            <a:avLst/>
          </a:prstGeom>
          <a:noFill/>
          <a:ln w="9525">
            <a:solidFill>
              <a:srgbClr val="FFA64D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7357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463" y="5165725"/>
            <a:ext cx="228600" cy="274638"/>
          </a:xfrm>
          <a:prstGeom prst="actionButtonForwardNext">
            <a:avLst/>
          </a:prstGeom>
          <a:noFill/>
          <a:ln w="9525">
            <a:solidFill>
              <a:srgbClr val="FFA64D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7358" name="AutoShape 14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17463" y="5580063"/>
            <a:ext cx="228600" cy="274638"/>
          </a:xfrm>
          <a:prstGeom prst="actionButtonEnd">
            <a:avLst/>
          </a:prstGeom>
          <a:noFill/>
          <a:ln w="9525">
            <a:solidFill>
              <a:srgbClr val="FFA64D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735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51788" y="6589713"/>
            <a:ext cx="914400" cy="228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b="1">
                <a:solidFill>
                  <a:srgbClr val="FF9933"/>
                </a:solidFill>
                <a:latin typeface="Arial" panose="020B0604020202020204" pitchFamily="34" charset="0"/>
              </a:defRPr>
            </a:lvl1pPr>
          </a:lstStyle>
          <a:p>
            <a:pPr lvl="0" eaLnBrk="1" hangingPunct="1">
              <a:buNone/>
            </a:pPr>
            <a:r>
              <a:rPr dirty="0"/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57360" name="AutoShape 16">
            <a:hlinkClick r:id="rId15" action="ppaction://hlinkpres?slideindex=1&amp;slidetitle=" highlightClick="1"/>
          </p:cNvPr>
          <p:cNvSpPr>
            <a:spLocks noChangeArrowheads="1"/>
          </p:cNvSpPr>
          <p:nvPr/>
        </p:nvSpPr>
        <p:spPr bwMode="auto">
          <a:xfrm>
            <a:off x="-11112" y="3938588"/>
            <a:ext cx="280988" cy="257175"/>
          </a:xfrm>
          <a:prstGeom prst="actionButtonHome">
            <a:avLst/>
          </a:prstGeom>
          <a:solidFill>
            <a:srgbClr val="A45200"/>
          </a:solidFill>
          <a:ln w="9525">
            <a:solidFill>
              <a:srgbClr val="FF9933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7361" name="AutoShape 1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7463" y="4338638"/>
            <a:ext cx="228600" cy="274638"/>
          </a:xfrm>
          <a:prstGeom prst="actionButtonBeginning">
            <a:avLst/>
          </a:prstGeom>
          <a:noFill/>
          <a:ln w="9525">
            <a:solidFill>
              <a:srgbClr val="FFA64D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7362" name="AutoShape 1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17463" y="4729163"/>
            <a:ext cx="228600" cy="274638"/>
          </a:xfrm>
          <a:prstGeom prst="actionButtonBackPrevious">
            <a:avLst/>
          </a:prstGeom>
          <a:noFill/>
          <a:ln w="9525">
            <a:solidFill>
              <a:srgbClr val="FFA64D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7363" name="AutoShape 1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463" y="5165725"/>
            <a:ext cx="228600" cy="274638"/>
          </a:xfrm>
          <a:prstGeom prst="actionButtonForwardNext">
            <a:avLst/>
          </a:prstGeom>
          <a:noFill/>
          <a:ln w="9525">
            <a:solidFill>
              <a:srgbClr val="FFA64D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  <p:sp>
        <p:nvSpPr>
          <p:cNvPr id="57364" name="AutoShape 20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17463" y="5580063"/>
            <a:ext cx="228600" cy="274638"/>
          </a:xfrm>
          <a:prstGeom prst="actionButtonEnd">
            <a:avLst/>
          </a:prstGeom>
          <a:noFill/>
          <a:ln w="9525">
            <a:solidFill>
              <a:srgbClr val="FFA64D"/>
            </a:solidFill>
            <a:miter lim="800000"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BE5F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BE5F0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BE5F0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BE5F0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BE5F0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BE5F00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BE5F00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BE5F00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BE5F00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33.jpeg"/><Relationship Id="rId7" Type="http://schemas.openxmlformats.org/officeDocument/2006/relationships/oleObject" Target="../embeddings/oleObject13.bin"/><Relationship Id="rId12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4.jpeg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2.bin"/><Relationship Id="rId10" Type="http://schemas.openxmlformats.org/officeDocument/2006/relationships/oleObject" Target="../embeddings/oleObject15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1.bin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46.jpeg"/><Relationship Id="rId4" Type="http://schemas.openxmlformats.org/officeDocument/2006/relationships/oleObject" Target="../embeddings/oleObject2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image" Target="../media/image5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8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12" Type="http://schemas.openxmlformats.org/officeDocument/2006/relationships/slide" Target="slide1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5" Type="http://schemas.openxmlformats.org/officeDocument/2006/relationships/slide" Target="slide7.xml"/><Relationship Id="rId15" Type="http://schemas.openxmlformats.org/officeDocument/2006/relationships/slide" Target="slide22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jpeg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800100"/>
            <a:ext cx="7772400" cy="495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123" name="Rectangle 7"/>
          <p:cNvSpPr>
            <a:spLocks noGrp="1"/>
          </p:cNvSpPr>
          <p:nvPr/>
        </p:nvSpPr>
        <p:spPr>
          <a:xfrm>
            <a:off x="1369359" y="1752487"/>
            <a:ext cx="6400800" cy="259651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t" anchorCtr="0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Font typeface="Wingdings 2" panose="05020102010507070707" pitchFamily="18" charset="2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 2" panose="05020102010507070707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95000"/>
              <a:buFont typeface="Wingdings" panose="05000000000000000000" pitchFamily="2" charset="2"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Wingdings 3" panose="050401020108070707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2" panose="05020102010507070707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 panose="05040102010807070707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 panose="05020102010507070707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 panose="05020102010507070707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 panose="05020102010507070707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rgbClr val="F9F9F9"/>
              </a:buClr>
              <a:buSzPct val="65000"/>
              <a:buFont typeface="Arial" panose="020B0604020202020204" pitchFamily="34" charset="0"/>
            </a:pPr>
            <a:endParaRPr kern="1200" dirty="0">
              <a:latin typeface="+mn-lt"/>
              <a:ea typeface="+mn-ea"/>
              <a:cs typeface="+mn-cs"/>
            </a:endParaRPr>
          </a:p>
          <a:p>
            <a:pPr eaLnBrk="1" hangingPunct="1">
              <a:buClrTx/>
              <a:buSzTx/>
              <a:buFontTx/>
            </a:pPr>
            <a:r>
              <a:rPr lang="en-US" b="1" dirty="0">
                <a:sym typeface="+mn-ea"/>
              </a:rPr>
              <a:t>Prof.Manoj Salunke</a:t>
            </a:r>
            <a:r>
              <a:rPr b="1" dirty="0">
                <a:sym typeface="+mn-ea"/>
              </a:rPr>
              <a:t> </a:t>
            </a:r>
            <a:endParaRPr b="1" dirty="0">
              <a:latin typeface="+mn-lt"/>
              <a:ea typeface="+mn-ea"/>
              <a:cs typeface="+mn-cs"/>
            </a:endParaRPr>
          </a:p>
          <a:p>
            <a:pPr eaLnBrk="1" hangingPunct="1">
              <a:buClrTx/>
              <a:buSzTx/>
              <a:buFontTx/>
            </a:pPr>
            <a:r>
              <a:rPr b="1" dirty="0">
                <a:sym typeface="+mn-ea"/>
              </a:rPr>
              <a:t>         </a:t>
            </a:r>
            <a:r>
              <a:rPr b="1">
                <a:sym typeface="+mn-ea"/>
              </a:rPr>
              <a:t>(</a:t>
            </a:r>
            <a:r>
              <a:rPr b="1" smtClean="0">
                <a:sym typeface="+mn-ea"/>
              </a:rPr>
              <a:t>M.E.</a:t>
            </a:r>
            <a:r>
              <a:rPr lang="en-US" b="1" dirty="0" smtClean="0">
                <a:sym typeface="+mn-ea"/>
              </a:rPr>
              <a:t>Production</a:t>
            </a:r>
            <a:r>
              <a:rPr b="1" smtClean="0">
                <a:sym typeface="+mn-ea"/>
              </a:rPr>
              <a:t>)</a:t>
            </a:r>
            <a:endParaRPr b="1" dirty="0">
              <a:latin typeface="+mn-lt"/>
              <a:ea typeface="+mn-ea"/>
              <a:cs typeface="+mn-cs"/>
            </a:endParaRPr>
          </a:p>
          <a:p>
            <a:pPr eaLnBrk="1" hangingPunct="1">
              <a:buClrTx/>
              <a:buSzTx/>
              <a:buFontTx/>
            </a:pPr>
            <a:r>
              <a:rPr b="1" dirty="0">
                <a:sym typeface="+mn-ea"/>
              </a:rPr>
              <a:t>(Asst.Professor in Mechanical Engg.Dept.)</a:t>
            </a:r>
            <a:endParaRPr b="1" dirty="0">
              <a:latin typeface="+mn-lt"/>
              <a:ea typeface="+mn-ea"/>
              <a:cs typeface="+mn-cs"/>
            </a:endParaRPr>
          </a:p>
          <a:p>
            <a:pPr eaLnBrk="1" hangingPunct="1">
              <a:buClrTx/>
              <a:buSzTx/>
              <a:buFontTx/>
            </a:pPr>
            <a:r>
              <a:rPr b="1" dirty="0">
                <a:sym typeface="+mn-ea"/>
              </a:rPr>
              <a:t>(*KCECOEM JALGAON*)</a:t>
            </a:r>
            <a:endParaRPr b="1" dirty="0">
              <a:latin typeface="+mn-lt"/>
              <a:ea typeface="+mn-ea"/>
              <a:cs typeface="+mn-cs"/>
            </a:endParaRPr>
          </a:p>
          <a:p>
            <a:pPr eaLnBrk="1" hangingPunct="1">
              <a:buClrTx/>
              <a:buSzTx/>
              <a:buFontTx/>
            </a:pPr>
            <a:endParaRPr lang="en-IN" altLang="x-none" dirty="0">
              <a:latin typeface="+mn-lt"/>
              <a:ea typeface="+mn-ea"/>
              <a:cs typeface="+mn-cs"/>
            </a:endParaRPr>
          </a:p>
          <a:p>
            <a:pPr eaLnBrk="1" hangingPunct="1">
              <a:buClr>
                <a:srgbClr val="F9F9F9"/>
              </a:buClr>
              <a:buSzPct val="65000"/>
              <a:buFont typeface="Arial" panose="020B0604020202020204" pitchFamily="34" charset="0"/>
            </a:pPr>
            <a:endParaRPr kern="12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10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20483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Elastic vs. Plastic Behavior</a:t>
            </a:r>
          </a:p>
        </p:txBody>
      </p:sp>
      <p:sp>
        <p:nvSpPr>
          <p:cNvPr id="20484" name="Text Box 3"/>
          <p:cNvSpPr txBox="1"/>
          <p:nvPr/>
        </p:nvSpPr>
        <p:spPr>
          <a:xfrm>
            <a:off x="5199063" y="1473200"/>
            <a:ext cx="3779837" cy="1096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lnSpc>
                <a:spcPct val="110000"/>
              </a:lnSpc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If the strain disappears when the stress is removed, the material is said to behave </a:t>
            </a:r>
            <a:r>
              <a:rPr sz="2000" i="1" dirty="0">
                <a:latin typeface="Times New Roman" panose="02020603050405020304" pitchFamily="18" charset="0"/>
              </a:rPr>
              <a:t>elastically</a:t>
            </a:r>
            <a:r>
              <a:rPr sz="2000" dirty="0">
                <a:latin typeface="Times New Roman" panose="02020603050405020304" pitchFamily="18" charset="0"/>
              </a:rPr>
              <a:t>.  </a:t>
            </a:r>
          </a:p>
        </p:txBody>
      </p:sp>
      <p:pic>
        <p:nvPicPr>
          <p:cNvPr id="20485" name="Picture 4" descr="msotw9_temp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8" y="1449388"/>
            <a:ext cx="4676775" cy="3937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Text Box 5"/>
          <p:cNvSpPr txBox="1"/>
          <p:nvPr/>
        </p:nvSpPr>
        <p:spPr>
          <a:xfrm>
            <a:off x="5187950" y="3863975"/>
            <a:ext cx="3624263" cy="1431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lnSpc>
                <a:spcPct val="110000"/>
              </a:lnSpc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When the strain does not return to zero after the stress is removed, the material is said to behave </a:t>
            </a:r>
            <a:r>
              <a:rPr sz="2000" i="1" dirty="0">
                <a:latin typeface="Times New Roman" panose="02020603050405020304" pitchFamily="18" charset="0"/>
              </a:rPr>
              <a:t>plastically</a:t>
            </a:r>
            <a:r>
              <a:rPr sz="2000" dirty="0"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15366" name="Text Box 6"/>
          <p:cNvSpPr txBox="1"/>
          <p:nvPr/>
        </p:nvSpPr>
        <p:spPr>
          <a:xfrm>
            <a:off x="5187950" y="2835275"/>
            <a:ext cx="3743325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lnSpc>
                <a:spcPct val="110000"/>
              </a:lnSpc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The largest stress for which this occurs is called the </a:t>
            </a:r>
            <a:r>
              <a:rPr sz="2000" i="1" dirty="0">
                <a:latin typeface="Times New Roman" panose="02020603050405020304" pitchFamily="18" charset="0"/>
              </a:rPr>
              <a:t>elastic limit</a:t>
            </a:r>
            <a:r>
              <a:rPr sz="2000" dirty="0">
                <a:latin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11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21507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Fatigue</a:t>
            </a:r>
          </a:p>
        </p:txBody>
      </p:sp>
      <p:sp>
        <p:nvSpPr>
          <p:cNvPr id="21508" name="Text Box 3"/>
          <p:cNvSpPr txBox="1"/>
          <p:nvPr/>
        </p:nvSpPr>
        <p:spPr>
          <a:xfrm>
            <a:off x="5048250" y="1398588"/>
            <a:ext cx="37973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Fatigue properties are shown on S-N diagrams.</a:t>
            </a:r>
          </a:p>
        </p:txBody>
      </p:sp>
      <p:pic>
        <p:nvPicPr>
          <p:cNvPr id="21509" name="Picture 4" descr="msotw9_temp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938" y="1241425"/>
            <a:ext cx="4625975" cy="42878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Text Box 5"/>
          <p:cNvSpPr txBox="1"/>
          <p:nvPr/>
        </p:nvSpPr>
        <p:spPr>
          <a:xfrm>
            <a:off x="5060950" y="4194175"/>
            <a:ext cx="3876675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When the stress is reduced below the </a:t>
            </a:r>
            <a:r>
              <a:rPr sz="2000" i="1" dirty="0">
                <a:latin typeface="Times New Roman" panose="02020603050405020304" pitchFamily="18" charset="0"/>
              </a:rPr>
              <a:t>endurance limit</a:t>
            </a:r>
            <a:r>
              <a:rPr sz="2000" dirty="0">
                <a:latin typeface="Times New Roman" panose="02020603050405020304" pitchFamily="18" charset="0"/>
              </a:rPr>
              <a:t>, fatigue failures do not occur for any number of cycles.</a:t>
            </a:r>
          </a:p>
        </p:txBody>
      </p:sp>
      <p:sp>
        <p:nvSpPr>
          <p:cNvPr id="16390" name="Text Box 6"/>
          <p:cNvSpPr txBox="1"/>
          <p:nvPr/>
        </p:nvSpPr>
        <p:spPr>
          <a:xfrm>
            <a:off x="5048250" y="2490788"/>
            <a:ext cx="3900488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A member may fail due to </a:t>
            </a:r>
            <a:r>
              <a:rPr sz="2000" i="1" dirty="0">
                <a:latin typeface="Times New Roman" panose="02020603050405020304" pitchFamily="18" charset="0"/>
              </a:rPr>
              <a:t>fatigue</a:t>
            </a:r>
            <a:r>
              <a:rPr sz="2000" dirty="0">
                <a:latin typeface="Times New Roman" panose="02020603050405020304" pitchFamily="18" charset="0"/>
              </a:rPr>
              <a:t> at stress levels significantly below the ultimate strength if subjected to many loading cycles.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  <p:bldP spid="163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13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4100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Example 2.01</a:t>
            </a:r>
          </a:p>
        </p:txBody>
      </p:sp>
      <p:sp>
        <p:nvSpPr>
          <p:cNvPr id="4101" name="Text Box 4"/>
          <p:cNvSpPr txBox="1"/>
          <p:nvPr/>
        </p:nvSpPr>
        <p:spPr>
          <a:xfrm>
            <a:off x="717550" y="4038600"/>
            <a:ext cx="33528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sz="2000" dirty="0">
                <a:latin typeface="Times New Roman" panose="02020603050405020304" pitchFamily="18" charset="0"/>
              </a:rPr>
              <a:t>Determine the deformation of the steel rod shown under the given loads.</a:t>
            </a:r>
          </a:p>
        </p:txBody>
      </p:sp>
      <p:graphicFrame>
        <p:nvGraphicFramePr>
          <p:cNvPr id="4098" name="Object 2048"/>
          <p:cNvGraphicFramePr>
            <a:graphicFrameLocks/>
          </p:cNvGraphicFramePr>
          <p:nvPr/>
        </p:nvGraphicFramePr>
        <p:xfrm>
          <a:off x="1352550" y="3111500"/>
          <a:ext cx="1917700" cy="406400"/>
        </p:xfrm>
        <a:graphic>
          <a:graphicData uri="http://schemas.openxmlformats.org/presentationml/2006/ole">
            <p:oleObj spid="_x0000_s27649" r:id="rId3" imgW="1916037" imgH="406048" progId="Equation.3">
              <p:embed/>
            </p:oleObj>
          </a:graphicData>
        </a:graphic>
      </p:graphicFrame>
      <p:sp>
        <p:nvSpPr>
          <p:cNvPr id="18438" name="Text Box 6"/>
          <p:cNvSpPr txBox="1"/>
          <p:nvPr/>
        </p:nvSpPr>
        <p:spPr>
          <a:xfrm>
            <a:off x="4819650" y="1471613"/>
            <a:ext cx="406717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27330" indent="-227330">
              <a:spcBef>
                <a:spcPct val="20000"/>
              </a:spcBef>
            </a:pPr>
            <a:r>
              <a:rPr sz="2000" dirty="0">
                <a:latin typeface="Times New Roman" panose="02020603050405020304" pitchFamily="18" charset="0"/>
              </a:rPr>
              <a:t>SOLUTION:</a:t>
            </a:r>
          </a:p>
          <a:p>
            <a:pPr marL="227330" indent="-227330">
              <a:spcBef>
                <a:spcPct val="2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Divide the rod into components at the load application points.</a:t>
            </a:r>
          </a:p>
        </p:txBody>
      </p:sp>
      <p:sp>
        <p:nvSpPr>
          <p:cNvPr id="18439" name="Text Box 7"/>
          <p:cNvSpPr txBox="1"/>
          <p:nvPr/>
        </p:nvSpPr>
        <p:spPr>
          <a:xfrm>
            <a:off x="4819650" y="2674938"/>
            <a:ext cx="40068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27330" indent="-227330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Apply a free-body analysis on each component to determine the internal force</a:t>
            </a:r>
          </a:p>
        </p:txBody>
      </p:sp>
      <p:sp>
        <p:nvSpPr>
          <p:cNvPr id="18440" name="Text Box 8"/>
          <p:cNvSpPr txBox="1"/>
          <p:nvPr/>
        </p:nvSpPr>
        <p:spPr>
          <a:xfrm>
            <a:off x="4819650" y="3819525"/>
            <a:ext cx="41576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27330" indent="-227330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Evaluate the total of the component deflections.</a:t>
            </a:r>
          </a:p>
        </p:txBody>
      </p:sp>
      <p:pic>
        <p:nvPicPr>
          <p:cNvPr id="4105" name="Picture 204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650" y="1241425"/>
            <a:ext cx="4152900" cy="16573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39" grpId="0"/>
      <p:bldP spid="184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1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14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5128" name="Text Box 3"/>
          <p:cNvSpPr txBox="1"/>
          <p:nvPr/>
        </p:nvSpPr>
        <p:spPr>
          <a:xfrm>
            <a:off x="468313" y="449263"/>
            <a:ext cx="2971800" cy="115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27330" indent="-227330">
              <a:spcBef>
                <a:spcPct val="50000"/>
              </a:spcBef>
            </a:pPr>
            <a:r>
              <a:rPr sz="2000" dirty="0">
                <a:latin typeface="Times New Roman" panose="02020603050405020304" pitchFamily="18" charset="0"/>
              </a:rPr>
              <a:t>SOLUTION:</a:t>
            </a:r>
          </a:p>
          <a:p>
            <a:pPr marL="227330" indent="-227330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Divide the rod into three components:</a:t>
            </a:r>
          </a:p>
        </p:txBody>
      </p:sp>
      <p:graphicFrame>
        <p:nvGraphicFramePr>
          <p:cNvPr id="5122" name="Object 4"/>
          <p:cNvGraphicFramePr>
            <a:graphicFrameLocks/>
          </p:cNvGraphicFramePr>
          <p:nvPr/>
        </p:nvGraphicFramePr>
        <p:xfrm>
          <a:off x="711200" y="5695950"/>
          <a:ext cx="1193800" cy="457200"/>
        </p:xfrm>
        <a:graphic>
          <a:graphicData uri="http://schemas.openxmlformats.org/presentationml/2006/ole">
            <p:oleObj spid="_x0000_s29701" r:id="rId3" imgW="1193800" imgH="457200" progId="Equation.3">
              <p:embed/>
            </p:oleObj>
          </a:graphicData>
        </a:graphic>
      </p:graphicFrame>
      <p:graphicFrame>
        <p:nvGraphicFramePr>
          <p:cNvPr id="5123" name="Object 5"/>
          <p:cNvGraphicFramePr>
            <a:graphicFrameLocks/>
          </p:cNvGraphicFramePr>
          <p:nvPr/>
        </p:nvGraphicFramePr>
        <p:xfrm>
          <a:off x="2457450" y="5689600"/>
          <a:ext cx="901700" cy="482600"/>
        </p:xfrm>
        <a:graphic>
          <a:graphicData uri="http://schemas.openxmlformats.org/presentationml/2006/ole">
            <p:oleObj spid="_x0000_s29700" r:id="rId4" imgW="901309" imgH="482391" progId="Equation.3">
              <p:embed/>
            </p:oleObj>
          </a:graphicData>
        </a:graphic>
      </p:graphicFrame>
      <p:grpSp>
        <p:nvGrpSpPr>
          <p:cNvPr id="2" name="Group 6"/>
          <p:cNvGrpSpPr/>
          <p:nvPr/>
        </p:nvGrpSpPr>
        <p:grpSpPr>
          <a:xfrm>
            <a:off x="3962400" y="471488"/>
            <a:ext cx="4953000" cy="1765300"/>
            <a:chOff x="2496" y="192"/>
            <a:chExt cx="3120" cy="1112"/>
          </a:xfrm>
        </p:grpSpPr>
        <p:sp>
          <p:nvSpPr>
            <p:cNvPr id="5133" name="Text Box 7"/>
            <p:cNvSpPr txBox="1"/>
            <p:nvPr/>
          </p:nvSpPr>
          <p:spPr>
            <a:xfrm>
              <a:off x="2496" y="192"/>
              <a:ext cx="3120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L="227330" indent="-227330">
                <a:spcBef>
                  <a:spcPct val="50000"/>
                </a:spcBef>
                <a:buChar char="•"/>
              </a:pPr>
              <a:r>
                <a:rPr sz="2000" dirty="0">
                  <a:latin typeface="Times New Roman" panose="02020603050405020304" pitchFamily="18" charset="0"/>
                </a:rPr>
                <a:t>Apply free-body analysis to each component to determine internal forces,</a:t>
              </a:r>
            </a:p>
          </p:txBody>
        </p:sp>
        <p:graphicFrame>
          <p:nvGraphicFramePr>
            <p:cNvPr id="5126" name="Object 8"/>
            <p:cNvGraphicFramePr>
              <a:graphicFrameLocks/>
            </p:cNvGraphicFramePr>
            <p:nvPr/>
          </p:nvGraphicFramePr>
          <p:xfrm>
            <a:off x="2920" y="840"/>
            <a:ext cx="640" cy="464"/>
          </p:xfrm>
          <a:graphic>
            <a:graphicData uri="http://schemas.openxmlformats.org/presentationml/2006/ole">
              <p:oleObj spid="_x0000_s29699" r:id="rId5" imgW="1016000" imgH="736600" progId="Equation.3">
                <p:embed/>
              </p:oleObj>
            </a:graphicData>
          </a:graphic>
        </p:graphicFrame>
      </p:grpSp>
      <p:grpSp>
        <p:nvGrpSpPr>
          <p:cNvPr id="3" name="Group 9"/>
          <p:cNvGrpSpPr/>
          <p:nvPr/>
        </p:nvGrpSpPr>
        <p:grpSpPr>
          <a:xfrm>
            <a:off x="3962400" y="2833688"/>
            <a:ext cx="4438650" cy="3060700"/>
            <a:chOff x="2400" y="1680"/>
            <a:chExt cx="2796" cy="1928"/>
          </a:xfrm>
        </p:grpSpPr>
        <p:sp>
          <p:nvSpPr>
            <p:cNvPr id="5132" name="Text Box 10"/>
            <p:cNvSpPr txBox="1"/>
            <p:nvPr/>
          </p:nvSpPr>
          <p:spPr>
            <a:xfrm>
              <a:off x="2400" y="1680"/>
              <a:ext cx="2544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L="227330" indent="-227330">
                <a:spcBef>
                  <a:spcPct val="50000"/>
                </a:spcBef>
                <a:buChar char="•"/>
              </a:pPr>
              <a:r>
                <a:rPr sz="2000" dirty="0">
                  <a:latin typeface="Times New Roman" panose="02020603050405020304" pitchFamily="18" charset="0"/>
                </a:rPr>
                <a:t>Evaluate total deflection,</a:t>
              </a:r>
            </a:p>
          </p:txBody>
        </p:sp>
        <p:graphicFrame>
          <p:nvGraphicFramePr>
            <p:cNvPr id="5124" name="Object 11"/>
            <p:cNvGraphicFramePr>
              <a:graphicFrameLocks/>
            </p:cNvGraphicFramePr>
            <p:nvPr/>
          </p:nvGraphicFramePr>
          <p:xfrm>
            <a:off x="2788" y="2288"/>
            <a:ext cx="2408" cy="736"/>
          </p:xfrm>
          <a:graphic>
            <a:graphicData uri="http://schemas.openxmlformats.org/presentationml/2006/ole">
              <p:oleObj spid="_x0000_s29698" r:id="rId6" imgW="3822700" imgH="1168400" progId="Equation.3">
                <p:embed/>
              </p:oleObj>
            </a:graphicData>
          </a:graphic>
        </p:graphicFrame>
        <p:graphicFrame>
          <p:nvGraphicFramePr>
            <p:cNvPr id="5125" name="Object 12"/>
            <p:cNvGraphicFramePr>
              <a:graphicFrameLocks/>
            </p:cNvGraphicFramePr>
            <p:nvPr/>
          </p:nvGraphicFramePr>
          <p:xfrm>
            <a:off x="4352" y="3496"/>
            <a:ext cx="592" cy="112"/>
          </p:xfrm>
          <a:graphic>
            <a:graphicData uri="http://schemas.openxmlformats.org/presentationml/2006/ole">
              <p:oleObj spid="_x0000_s29697" r:id="rId7" imgW="938171" imgH="177492" progId="Equation.3">
                <p:embed/>
              </p:oleObj>
            </a:graphicData>
          </a:graphic>
        </p:graphicFrame>
      </p:grpSp>
      <p:pic>
        <p:nvPicPr>
          <p:cNvPr id="5131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125" y="1612900"/>
            <a:ext cx="3790950" cy="3581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15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22531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Sample Problem 2.1</a:t>
            </a:r>
          </a:p>
        </p:txBody>
      </p:sp>
      <p:pic>
        <p:nvPicPr>
          <p:cNvPr id="22532" name="Picture 3" descr="msotw9_temp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990600"/>
            <a:ext cx="2514600" cy="1981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533" name="Text Box 4"/>
          <p:cNvSpPr txBox="1"/>
          <p:nvPr/>
        </p:nvSpPr>
        <p:spPr>
          <a:xfrm>
            <a:off x="304800" y="2971800"/>
            <a:ext cx="4572000" cy="3140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sz="2000" dirty="0">
                <a:latin typeface="Times New Roman" panose="02020603050405020304" pitchFamily="18" charset="0"/>
              </a:rPr>
              <a:t>The rigid bar </a:t>
            </a:r>
            <a:r>
              <a:rPr sz="2000" i="1" dirty="0">
                <a:latin typeface="Times New Roman" panose="02020603050405020304" pitchFamily="18" charset="0"/>
              </a:rPr>
              <a:t>BDE</a:t>
            </a:r>
            <a:r>
              <a:rPr sz="2000" dirty="0">
                <a:latin typeface="Times New Roman" panose="02020603050405020304" pitchFamily="18" charset="0"/>
              </a:rPr>
              <a:t> is supported by two links </a:t>
            </a:r>
            <a:r>
              <a:rPr sz="2000" i="1" dirty="0">
                <a:latin typeface="Times New Roman" panose="02020603050405020304" pitchFamily="18" charset="0"/>
              </a:rPr>
              <a:t>AB</a:t>
            </a:r>
            <a:r>
              <a:rPr sz="2000" dirty="0">
                <a:latin typeface="Times New Roman" panose="02020603050405020304" pitchFamily="18" charset="0"/>
              </a:rPr>
              <a:t> and </a:t>
            </a:r>
            <a:r>
              <a:rPr sz="2000" i="1" dirty="0">
                <a:latin typeface="Times New Roman" panose="02020603050405020304" pitchFamily="18" charset="0"/>
              </a:rPr>
              <a:t>CD</a:t>
            </a:r>
            <a:r>
              <a:rPr sz="2000" dirty="0">
                <a:latin typeface="Times New Roman" panose="02020603050405020304" pitchFamily="18" charset="0"/>
              </a:rPr>
              <a:t>.  </a:t>
            </a:r>
          </a:p>
          <a:p>
            <a:pPr>
              <a:spcBef>
                <a:spcPct val="50000"/>
              </a:spcBef>
            </a:pPr>
            <a:r>
              <a:rPr sz="2000" dirty="0">
                <a:latin typeface="Times New Roman" panose="02020603050405020304" pitchFamily="18" charset="0"/>
              </a:rPr>
              <a:t>Link </a:t>
            </a:r>
            <a:r>
              <a:rPr sz="2000" i="1" dirty="0">
                <a:latin typeface="Times New Roman" panose="02020603050405020304" pitchFamily="18" charset="0"/>
              </a:rPr>
              <a:t>AB</a:t>
            </a:r>
            <a:r>
              <a:rPr sz="2000" dirty="0">
                <a:latin typeface="Times New Roman" panose="02020603050405020304" pitchFamily="18" charset="0"/>
              </a:rPr>
              <a:t> is made of aluminum (</a:t>
            </a:r>
            <a:r>
              <a:rPr sz="2000" i="1" dirty="0">
                <a:latin typeface="Times New Roman" panose="02020603050405020304" pitchFamily="18" charset="0"/>
              </a:rPr>
              <a:t>E</a:t>
            </a:r>
            <a:r>
              <a:rPr sz="2000" dirty="0">
                <a:latin typeface="Times New Roman" panose="02020603050405020304" pitchFamily="18" charset="0"/>
              </a:rPr>
              <a:t> = 70 GPa) and has a cross-sectional area of 500 mm</a:t>
            </a:r>
            <a:r>
              <a:rPr sz="2000" baseline="30000" dirty="0">
                <a:latin typeface="Times New Roman" panose="02020603050405020304" pitchFamily="18" charset="0"/>
              </a:rPr>
              <a:t>2</a:t>
            </a:r>
            <a:r>
              <a:rPr sz="2000" dirty="0">
                <a:latin typeface="Times New Roman" panose="02020603050405020304" pitchFamily="18" charset="0"/>
              </a:rPr>
              <a:t>.  Link </a:t>
            </a:r>
            <a:r>
              <a:rPr sz="2000" i="1" dirty="0">
                <a:latin typeface="Times New Roman" panose="02020603050405020304" pitchFamily="18" charset="0"/>
              </a:rPr>
              <a:t>CD</a:t>
            </a:r>
            <a:r>
              <a:rPr sz="2000" dirty="0">
                <a:latin typeface="Times New Roman" panose="02020603050405020304" pitchFamily="18" charset="0"/>
              </a:rPr>
              <a:t> is made of steel (</a:t>
            </a:r>
            <a:r>
              <a:rPr sz="2000" i="1" dirty="0">
                <a:latin typeface="Times New Roman" panose="02020603050405020304" pitchFamily="18" charset="0"/>
              </a:rPr>
              <a:t>E</a:t>
            </a:r>
            <a:r>
              <a:rPr sz="2000" dirty="0">
                <a:latin typeface="Times New Roman" panose="02020603050405020304" pitchFamily="18" charset="0"/>
              </a:rPr>
              <a:t> = 200 GPa) and has a cross-sectional area of (600 mm</a:t>
            </a:r>
            <a:r>
              <a:rPr sz="2000" baseline="30000" dirty="0">
                <a:latin typeface="Times New Roman" panose="02020603050405020304" pitchFamily="18" charset="0"/>
              </a:rPr>
              <a:t>2</a:t>
            </a:r>
            <a:r>
              <a:rPr sz="2000" dirty="0">
                <a:latin typeface="Times New Roman" panose="02020603050405020304" pitchFamily="18" charset="0"/>
              </a:rPr>
              <a:t>).  </a:t>
            </a:r>
          </a:p>
          <a:p>
            <a:pPr>
              <a:spcBef>
                <a:spcPct val="50000"/>
              </a:spcBef>
            </a:pPr>
            <a:r>
              <a:rPr sz="2000" dirty="0">
                <a:latin typeface="Times New Roman" panose="02020603050405020304" pitchFamily="18" charset="0"/>
              </a:rPr>
              <a:t>For the 30-kN force shown, determine the deflection a) of </a:t>
            </a:r>
            <a:r>
              <a:rPr sz="2000" i="1" dirty="0">
                <a:latin typeface="Times New Roman" panose="02020603050405020304" pitchFamily="18" charset="0"/>
              </a:rPr>
              <a:t>B</a:t>
            </a:r>
            <a:r>
              <a:rPr sz="2000" dirty="0">
                <a:latin typeface="Times New Roman" panose="02020603050405020304" pitchFamily="18" charset="0"/>
              </a:rPr>
              <a:t>, b) of </a:t>
            </a:r>
            <a:r>
              <a:rPr sz="2000" i="1" dirty="0">
                <a:latin typeface="Times New Roman" panose="02020603050405020304" pitchFamily="18" charset="0"/>
              </a:rPr>
              <a:t>D</a:t>
            </a:r>
            <a:r>
              <a:rPr sz="2000" dirty="0">
                <a:latin typeface="Times New Roman" panose="02020603050405020304" pitchFamily="18" charset="0"/>
              </a:rPr>
              <a:t>, and c) of </a:t>
            </a:r>
            <a:r>
              <a:rPr sz="2000" i="1" dirty="0">
                <a:latin typeface="Times New Roman" panose="02020603050405020304" pitchFamily="18" charset="0"/>
              </a:rPr>
              <a:t>E</a:t>
            </a:r>
            <a:r>
              <a:rPr sz="2000" dirty="0"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20485" name="Text Box 5"/>
          <p:cNvSpPr txBox="1"/>
          <p:nvPr/>
        </p:nvSpPr>
        <p:spPr>
          <a:xfrm>
            <a:off x="4876800" y="1143000"/>
            <a:ext cx="4191000" cy="146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27330" indent="-227330">
              <a:spcBef>
                <a:spcPct val="50000"/>
              </a:spcBef>
            </a:pPr>
            <a:r>
              <a:rPr sz="2000" dirty="0">
                <a:latin typeface="Times New Roman" panose="02020603050405020304" pitchFamily="18" charset="0"/>
              </a:rPr>
              <a:t>SOLUTION:</a:t>
            </a:r>
          </a:p>
          <a:p>
            <a:pPr marL="227330" indent="-227330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Apply a free-body analysis to the bar </a:t>
            </a:r>
            <a:r>
              <a:rPr sz="2000" i="1" dirty="0">
                <a:latin typeface="Times New Roman" panose="02020603050405020304" pitchFamily="18" charset="0"/>
              </a:rPr>
              <a:t>BDE</a:t>
            </a:r>
            <a:r>
              <a:rPr sz="2000" dirty="0">
                <a:latin typeface="Times New Roman" panose="02020603050405020304" pitchFamily="18" charset="0"/>
              </a:rPr>
              <a:t> to find the forces exerted by links </a:t>
            </a:r>
            <a:r>
              <a:rPr sz="2000" i="1" dirty="0">
                <a:latin typeface="Times New Roman" panose="02020603050405020304" pitchFamily="18" charset="0"/>
              </a:rPr>
              <a:t>AB</a:t>
            </a:r>
            <a:r>
              <a:rPr sz="2000" dirty="0">
                <a:latin typeface="Times New Roman" panose="02020603050405020304" pitchFamily="18" charset="0"/>
              </a:rPr>
              <a:t> and </a:t>
            </a:r>
            <a:r>
              <a:rPr sz="2000" i="1" dirty="0">
                <a:latin typeface="Times New Roman" panose="02020603050405020304" pitchFamily="18" charset="0"/>
              </a:rPr>
              <a:t>DC</a:t>
            </a:r>
            <a:r>
              <a:rPr sz="2000" dirty="0"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20486" name="Text Box 6"/>
          <p:cNvSpPr txBox="1"/>
          <p:nvPr/>
        </p:nvSpPr>
        <p:spPr>
          <a:xfrm>
            <a:off x="4876800" y="2590800"/>
            <a:ext cx="41910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27330" indent="-227330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Evaluate the deformation of links </a:t>
            </a:r>
            <a:r>
              <a:rPr sz="2000" i="1" dirty="0">
                <a:latin typeface="Times New Roman" panose="02020603050405020304" pitchFamily="18" charset="0"/>
              </a:rPr>
              <a:t>AB</a:t>
            </a:r>
            <a:r>
              <a:rPr sz="2000" dirty="0">
                <a:latin typeface="Times New Roman" panose="02020603050405020304" pitchFamily="18" charset="0"/>
              </a:rPr>
              <a:t> and </a:t>
            </a:r>
            <a:r>
              <a:rPr sz="2000" i="1" dirty="0">
                <a:latin typeface="Times New Roman" panose="02020603050405020304" pitchFamily="18" charset="0"/>
              </a:rPr>
              <a:t>DC </a:t>
            </a:r>
            <a:r>
              <a:rPr sz="2000" dirty="0">
                <a:latin typeface="Times New Roman" panose="02020603050405020304" pitchFamily="18" charset="0"/>
              </a:rPr>
              <a:t>or the displacements of </a:t>
            </a:r>
            <a:r>
              <a:rPr sz="2000" i="1" dirty="0">
                <a:latin typeface="Times New Roman" panose="02020603050405020304" pitchFamily="18" charset="0"/>
              </a:rPr>
              <a:t>B</a:t>
            </a:r>
            <a:r>
              <a:rPr sz="2000" dirty="0">
                <a:latin typeface="Times New Roman" panose="02020603050405020304" pitchFamily="18" charset="0"/>
              </a:rPr>
              <a:t> and </a:t>
            </a:r>
            <a:r>
              <a:rPr sz="2000" i="1" dirty="0">
                <a:latin typeface="Times New Roman" panose="02020603050405020304" pitchFamily="18" charset="0"/>
              </a:rPr>
              <a:t>D</a:t>
            </a:r>
            <a:r>
              <a:rPr sz="2000" dirty="0">
                <a:latin typeface="Times New Roman" panose="02020603050405020304" pitchFamily="18" charset="0"/>
              </a:rPr>
              <a:t>.</a:t>
            </a:r>
            <a:endParaRPr sz="2000" i="1" dirty="0">
              <a:latin typeface="Times New Roman" panose="02020603050405020304" pitchFamily="18" charset="0"/>
            </a:endParaRPr>
          </a:p>
        </p:txBody>
      </p:sp>
      <p:sp>
        <p:nvSpPr>
          <p:cNvPr id="20487" name="Text Box 7"/>
          <p:cNvSpPr txBox="1"/>
          <p:nvPr/>
        </p:nvSpPr>
        <p:spPr>
          <a:xfrm>
            <a:off x="4876800" y="3657600"/>
            <a:ext cx="41148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27330" indent="-227330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Work out the geometry to find the deflection at E given the deflections at B and 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  <p:bldP spid="20486" grpId="0"/>
      <p:bldP spid="2048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1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16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17"/>
          <p:cNvGrpSpPr/>
          <p:nvPr/>
        </p:nvGrpSpPr>
        <p:grpSpPr>
          <a:xfrm>
            <a:off x="4102100" y="976313"/>
            <a:ext cx="4826000" cy="2603500"/>
            <a:chOff x="2592" y="144"/>
            <a:chExt cx="3040" cy="1640"/>
          </a:xfrm>
        </p:grpSpPr>
        <p:pic>
          <p:nvPicPr>
            <p:cNvPr id="6163" name="Picture 7" descr="msotw9_temp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40" y="432"/>
              <a:ext cx="1062" cy="124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64" name="Text Box 8"/>
            <p:cNvSpPr txBox="1"/>
            <p:nvPr/>
          </p:nvSpPr>
          <p:spPr>
            <a:xfrm>
              <a:off x="2592" y="144"/>
              <a:ext cx="1349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sz="2000" dirty="0">
                  <a:latin typeface="Times New Roman" panose="02020603050405020304" pitchFamily="18" charset="0"/>
                </a:rPr>
                <a:t>Displacement of </a:t>
              </a:r>
              <a:r>
                <a:rPr sz="2000" i="1" dirty="0">
                  <a:latin typeface="Times New Roman" panose="02020603050405020304" pitchFamily="18" charset="0"/>
                </a:rPr>
                <a:t>B</a:t>
              </a:r>
              <a:r>
                <a:rPr sz="2000" dirty="0">
                  <a:latin typeface="Times New Roman" panose="02020603050405020304" pitchFamily="18" charset="0"/>
                </a:rPr>
                <a:t>:</a:t>
              </a:r>
            </a:p>
          </p:txBody>
        </p:sp>
        <p:graphicFrame>
          <p:nvGraphicFramePr>
            <p:cNvPr id="6151" name="Object 9"/>
            <p:cNvGraphicFramePr>
              <a:graphicFrameLocks/>
            </p:cNvGraphicFramePr>
            <p:nvPr/>
          </p:nvGraphicFramePr>
          <p:xfrm>
            <a:off x="3710" y="399"/>
            <a:ext cx="1800" cy="1096"/>
          </p:xfrm>
          <a:graphic>
            <a:graphicData uri="http://schemas.openxmlformats.org/presentationml/2006/ole">
              <p:oleObj spid="_x0000_s30727" r:id="rId4" imgW="2857500" imgH="1739900" progId="Equation.3">
                <p:embed/>
              </p:oleObj>
            </a:graphicData>
          </a:graphic>
        </p:graphicFrame>
        <p:graphicFrame>
          <p:nvGraphicFramePr>
            <p:cNvPr id="6152" name="Object 10"/>
            <p:cNvGraphicFramePr>
              <a:graphicFrameLocks/>
            </p:cNvGraphicFramePr>
            <p:nvPr/>
          </p:nvGraphicFramePr>
          <p:xfrm>
            <a:off x="4656" y="1584"/>
            <a:ext cx="976" cy="200"/>
          </p:xfrm>
          <a:graphic>
            <a:graphicData uri="http://schemas.openxmlformats.org/presentationml/2006/ole">
              <p:oleObj spid="_x0000_s30726" r:id="rId5" imgW="1548056" imgH="317225" progId="Equation.3">
                <p:embed/>
              </p:oleObj>
            </a:graphicData>
          </a:graphic>
        </p:graphicFrame>
      </p:grpSp>
      <p:grpSp>
        <p:nvGrpSpPr>
          <p:cNvPr id="3" name="Group 18"/>
          <p:cNvGrpSpPr/>
          <p:nvPr/>
        </p:nvGrpSpPr>
        <p:grpSpPr>
          <a:xfrm>
            <a:off x="4202113" y="3522663"/>
            <a:ext cx="4775200" cy="2908300"/>
            <a:chOff x="2640" y="2016"/>
            <a:chExt cx="3008" cy="1832"/>
          </a:xfrm>
        </p:grpSpPr>
        <p:pic>
          <p:nvPicPr>
            <p:cNvPr id="6161" name="Picture 12" descr="msotw9_temp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88" y="2304"/>
              <a:ext cx="1083" cy="144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62" name="Text Box 13"/>
            <p:cNvSpPr txBox="1"/>
            <p:nvPr/>
          </p:nvSpPr>
          <p:spPr>
            <a:xfrm>
              <a:off x="2640" y="2016"/>
              <a:ext cx="1367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sz="2000" dirty="0">
                  <a:latin typeface="Times New Roman" panose="02020603050405020304" pitchFamily="18" charset="0"/>
                </a:rPr>
                <a:t>Displacement of </a:t>
              </a:r>
              <a:r>
                <a:rPr sz="2000" i="1" dirty="0">
                  <a:latin typeface="Times New Roman" panose="02020603050405020304" pitchFamily="18" charset="0"/>
                </a:rPr>
                <a:t>D</a:t>
              </a:r>
              <a:r>
                <a:rPr sz="2000" dirty="0">
                  <a:latin typeface="Times New Roman" panose="02020603050405020304" pitchFamily="18" charset="0"/>
                </a:rPr>
                <a:t>:</a:t>
              </a:r>
            </a:p>
          </p:txBody>
        </p:sp>
        <p:graphicFrame>
          <p:nvGraphicFramePr>
            <p:cNvPr id="6149" name="Object 14"/>
            <p:cNvGraphicFramePr>
              <a:graphicFrameLocks/>
            </p:cNvGraphicFramePr>
            <p:nvPr/>
          </p:nvGraphicFramePr>
          <p:xfrm>
            <a:off x="3710" y="2311"/>
            <a:ext cx="1880" cy="1096"/>
          </p:xfrm>
          <a:graphic>
            <a:graphicData uri="http://schemas.openxmlformats.org/presentationml/2006/ole">
              <p:oleObj spid="_x0000_s30725" r:id="rId7" imgW="2984500" imgH="1739900" progId="Equation.3">
                <p:embed/>
              </p:oleObj>
            </a:graphicData>
          </a:graphic>
        </p:graphicFrame>
        <p:graphicFrame>
          <p:nvGraphicFramePr>
            <p:cNvPr id="6150" name="Object 15"/>
            <p:cNvGraphicFramePr>
              <a:graphicFrameLocks/>
            </p:cNvGraphicFramePr>
            <p:nvPr/>
          </p:nvGraphicFramePr>
          <p:xfrm>
            <a:off x="4656" y="3648"/>
            <a:ext cx="992" cy="200"/>
          </p:xfrm>
          <a:graphic>
            <a:graphicData uri="http://schemas.openxmlformats.org/presentationml/2006/ole">
              <p:oleObj spid="_x0000_s30724" r:id="rId8" imgW="1573434" imgH="317225" progId="Equation.3">
                <p:embed/>
              </p:oleObj>
            </a:graphicData>
          </a:graphic>
        </p:graphicFrame>
      </p:grpSp>
      <p:sp>
        <p:nvSpPr>
          <p:cNvPr id="6156" name="Rectangle 20"/>
          <p:cNvSpPr/>
          <p:nvPr/>
        </p:nvSpPr>
        <p:spPr>
          <a:xfrm>
            <a:off x="346075" y="346075"/>
            <a:ext cx="8683625" cy="457200"/>
          </a:xfrm>
          <a:prstGeom prst="rect">
            <a:avLst/>
          </a:prstGeom>
          <a:solidFill>
            <a:srgbClr val="D2CFDB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r>
              <a:rPr sz="2800" dirty="0">
                <a:solidFill>
                  <a:srgbClr val="BE5F00"/>
                </a:solidFill>
                <a:latin typeface="Arial" panose="020B0604020202020204" pitchFamily="34" charset="0"/>
              </a:rPr>
              <a:t>Sample Problem 2.1</a:t>
            </a:r>
          </a:p>
        </p:txBody>
      </p:sp>
      <p:grpSp>
        <p:nvGrpSpPr>
          <p:cNvPr id="6157" name="Group 23"/>
          <p:cNvGrpSpPr/>
          <p:nvPr/>
        </p:nvGrpSpPr>
        <p:grpSpPr>
          <a:xfrm>
            <a:off x="447675" y="1001713"/>
            <a:ext cx="3427413" cy="4699000"/>
            <a:chOff x="282" y="631"/>
            <a:chExt cx="2159" cy="2960"/>
          </a:xfrm>
        </p:grpSpPr>
        <p:pic>
          <p:nvPicPr>
            <p:cNvPr id="6158" name="Picture 3" descr="msotw9_temp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49" y="1246"/>
              <a:ext cx="1536" cy="8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6159" name="Text Box 4"/>
            <p:cNvSpPr txBox="1"/>
            <p:nvPr/>
          </p:nvSpPr>
          <p:spPr>
            <a:xfrm>
              <a:off x="460" y="898"/>
              <a:ext cx="1467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/>
            <a:p>
              <a:pPr>
                <a:spcBef>
                  <a:spcPct val="20000"/>
                </a:spcBef>
              </a:pPr>
              <a:r>
                <a:rPr sz="2000" dirty="0">
                  <a:latin typeface="Times New Roman" panose="02020603050405020304" pitchFamily="18" charset="0"/>
                </a:rPr>
                <a:t>Free body:  Bar </a:t>
              </a:r>
              <a:r>
                <a:rPr sz="2000" i="1" dirty="0">
                  <a:latin typeface="Times New Roman" panose="02020603050405020304" pitchFamily="18" charset="0"/>
                </a:rPr>
                <a:t>BDE</a:t>
              </a:r>
              <a:endParaRPr sz="2000" dirty="0"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6146" name="Object 5"/>
            <p:cNvGraphicFramePr>
              <a:graphicFrameLocks/>
            </p:cNvGraphicFramePr>
            <p:nvPr/>
          </p:nvGraphicFramePr>
          <p:xfrm>
            <a:off x="425" y="2175"/>
            <a:ext cx="2016" cy="1416"/>
          </p:xfrm>
          <a:graphic>
            <a:graphicData uri="http://schemas.openxmlformats.org/presentationml/2006/ole">
              <p:oleObj spid="_x0000_s30723" r:id="rId10" imgW="3200400" imgH="2247900" progId="Equation.3">
                <p:embed/>
              </p:oleObj>
            </a:graphicData>
          </a:graphic>
        </p:graphicFrame>
        <p:sp>
          <p:nvSpPr>
            <p:cNvPr id="6160" name="Text Box 16"/>
            <p:cNvSpPr txBox="1"/>
            <p:nvPr/>
          </p:nvSpPr>
          <p:spPr>
            <a:xfrm>
              <a:off x="305" y="631"/>
              <a:ext cx="1776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sz="2000" dirty="0">
                  <a:latin typeface="Times New Roman" panose="02020603050405020304" pitchFamily="18" charset="0"/>
                </a:rPr>
                <a:t>SOLUTION:</a:t>
              </a:r>
            </a:p>
          </p:txBody>
        </p:sp>
        <p:graphicFrame>
          <p:nvGraphicFramePr>
            <p:cNvPr id="6147" name="Object 21"/>
            <p:cNvGraphicFramePr>
              <a:graphicFrameLocks/>
            </p:cNvGraphicFramePr>
            <p:nvPr/>
          </p:nvGraphicFramePr>
          <p:xfrm>
            <a:off x="297" y="2195"/>
            <a:ext cx="132" cy="144"/>
          </p:xfrm>
          <a:graphic>
            <a:graphicData uri="http://schemas.openxmlformats.org/presentationml/2006/ole">
              <p:oleObj spid="_x0000_s30722" r:id="rId11" imgW="209524" imgH="228571" progId="PBrush">
                <p:embed/>
              </p:oleObj>
            </a:graphicData>
          </a:graphic>
        </p:graphicFrame>
        <p:graphicFrame>
          <p:nvGraphicFramePr>
            <p:cNvPr id="6148" name="Object 22"/>
            <p:cNvGraphicFramePr>
              <a:graphicFrameLocks/>
            </p:cNvGraphicFramePr>
            <p:nvPr/>
          </p:nvGraphicFramePr>
          <p:xfrm>
            <a:off x="282" y="2934"/>
            <a:ext cx="132" cy="144"/>
          </p:xfrm>
          <a:graphic>
            <a:graphicData uri="http://schemas.openxmlformats.org/presentationml/2006/ole">
              <p:oleObj spid="_x0000_s30721" r:id="rId12" imgW="209524" imgH="228571" progId="PBrush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17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grpSp>
        <p:nvGrpSpPr>
          <p:cNvPr id="7174" name="Group 2"/>
          <p:cNvGrpSpPr/>
          <p:nvPr/>
        </p:nvGrpSpPr>
        <p:grpSpPr>
          <a:xfrm>
            <a:off x="792163" y="1204913"/>
            <a:ext cx="3352800" cy="5067300"/>
            <a:chOff x="480" y="288"/>
            <a:chExt cx="2112" cy="3192"/>
          </a:xfrm>
        </p:grpSpPr>
        <p:pic>
          <p:nvPicPr>
            <p:cNvPr id="7179" name="Picture 3" descr="msotw9_temp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6" y="2064"/>
              <a:ext cx="2016" cy="14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180" name="Picture 4" descr="msotw9_temp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0" y="288"/>
              <a:ext cx="1968" cy="155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7175" name="Group 10"/>
          <p:cNvGrpSpPr/>
          <p:nvPr/>
        </p:nvGrpSpPr>
        <p:grpSpPr>
          <a:xfrm>
            <a:off x="4351338" y="1122363"/>
            <a:ext cx="4648200" cy="4965700"/>
            <a:chOff x="2592" y="288"/>
            <a:chExt cx="2928" cy="3128"/>
          </a:xfrm>
        </p:grpSpPr>
        <p:sp>
          <p:nvSpPr>
            <p:cNvPr id="7177" name="Text Box 5"/>
            <p:cNvSpPr txBox="1"/>
            <p:nvPr/>
          </p:nvSpPr>
          <p:spPr>
            <a:xfrm>
              <a:off x="2592" y="288"/>
              <a:ext cx="2928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sz="2000" dirty="0">
                  <a:latin typeface="Times New Roman" panose="02020603050405020304" pitchFamily="18" charset="0"/>
                </a:rPr>
                <a:t>Displacement of D:</a:t>
              </a:r>
            </a:p>
          </p:txBody>
        </p:sp>
        <p:graphicFrame>
          <p:nvGraphicFramePr>
            <p:cNvPr id="7170" name="Object 6"/>
            <p:cNvGraphicFramePr>
              <a:graphicFrameLocks/>
            </p:cNvGraphicFramePr>
            <p:nvPr/>
          </p:nvGraphicFramePr>
          <p:xfrm>
            <a:off x="2832" y="672"/>
            <a:ext cx="1736" cy="952"/>
          </p:xfrm>
          <a:graphic>
            <a:graphicData uri="http://schemas.openxmlformats.org/presentationml/2006/ole">
              <p:oleObj spid="_x0000_s32771" r:id="rId5" imgW="2755900" imgH="1511300" progId="Equation.3">
                <p:embed/>
              </p:oleObj>
            </a:graphicData>
          </a:graphic>
        </p:graphicFrame>
        <p:grpSp>
          <p:nvGrpSpPr>
            <p:cNvPr id="7178" name="Group 7"/>
            <p:cNvGrpSpPr/>
            <p:nvPr/>
          </p:nvGrpSpPr>
          <p:grpSpPr>
            <a:xfrm>
              <a:off x="2832" y="1920"/>
              <a:ext cx="2024" cy="1496"/>
              <a:chOff x="2832" y="1920"/>
              <a:chExt cx="2024" cy="1496"/>
            </a:xfrm>
          </p:grpSpPr>
          <p:graphicFrame>
            <p:nvGraphicFramePr>
              <p:cNvPr id="7171" name="Object 8"/>
              <p:cNvGraphicFramePr>
                <a:graphicFrameLocks/>
              </p:cNvGraphicFramePr>
              <p:nvPr/>
            </p:nvGraphicFramePr>
            <p:xfrm>
              <a:off x="3888" y="3216"/>
              <a:ext cx="968" cy="200"/>
            </p:xfrm>
            <a:graphic>
              <a:graphicData uri="http://schemas.openxmlformats.org/presentationml/2006/ole">
                <p:oleObj spid="_x0000_s32770" r:id="rId6" imgW="1535367" imgH="317225" progId="Equation.3">
                  <p:embed/>
                </p:oleObj>
              </a:graphicData>
            </a:graphic>
          </p:graphicFrame>
          <p:graphicFrame>
            <p:nvGraphicFramePr>
              <p:cNvPr id="7172" name="Object 9"/>
              <p:cNvGraphicFramePr>
                <a:graphicFrameLocks/>
              </p:cNvGraphicFramePr>
              <p:nvPr/>
            </p:nvGraphicFramePr>
            <p:xfrm>
              <a:off x="2832" y="1920"/>
              <a:ext cx="1880" cy="984"/>
            </p:xfrm>
            <a:graphic>
              <a:graphicData uri="http://schemas.openxmlformats.org/presentationml/2006/ole">
                <p:oleObj spid="_x0000_s32769" r:id="rId7" imgW="2984500" imgH="1562100" progId="Equation.3">
                  <p:embed/>
                </p:oleObj>
              </a:graphicData>
            </a:graphic>
          </p:graphicFrame>
        </p:grpSp>
      </p:grpSp>
      <p:sp>
        <p:nvSpPr>
          <p:cNvPr id="7176" name="Rectangle 11"/>
          <p:cNvSpPr/>
          <p:nvPr/>
        </p:nvSpPr>
        <p:spPr>
          <a:xfrm>
            <a:off x="346075" y="346075"/>
            <a:ext cx="8683625" cy="457200"/>
          </a:xfrm>
          <a:prstGeom prst="rect">
            <a:avLst/>
          </a:prstGeom>
          <a:solidFill>
            <a:srgbClr val="D2CFDB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r>
              <a:rPr sz="2800" dirty="0">
                <a:solidFill>
                  <a:srgbClr val="BE5F00"/>
                </a:solidFill>
                <a:latin typeface="Arial" panose="020B0604020202020204" pitchFamily="34" charset="0"/>
              </a:rPr>
              <a:t>Sample Problem 2.1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18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Static Indeterminacy</a:t>
            </a:r>
          </a:p>
        </p:txBody>
      </p:sp>
      <p:sp>
        <p:nvSpPr>
          <p:cNvPr id="8197" name="Text Box 3"/>
          <p:cNvSpPr txBox="1"/>
          <p:nvPr/>
        </p:nvSpPr>
        <p:spPr>
          <a:xfrm>
            <a:off x="3352800" y="990600"/>
            <a:ext cx="55626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Structures for which internal forces and reactions cannot be determined from statics alone are said to be </a:t>
            </a:r>
            <a:r>
              <a:rPr sz="2000" i="1" dirty="0">
                <a:latin typeface="Times New Roman" panose="02020603050405020304" pitchFamily="18" charset="0"/>
              </a:rPr>
              <a:t>statically indeterminate</a:t>
            </a:r>
            <a:r>
              <a:rPr sz="2000" dirty="0">
                <a:latin typeface="Times New Roman" panose="02020603050405020304" pitchFamily="18" charset="0"/>
              </a:rPr>
              <a:t>.</a:t>
            </a:r>
          </a:p>
        </p:txBody>
      </p:sp>
      <p:pic>
        <p:nvPicPr>
          <p:cNvPr id="8198" name="Picture 4" descr="msotw9_temp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505200"/>
            <a:ext cx="2819400" cy="24717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Picture 5" descr="msotw9_temp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990600"/>
            <a:ext cx="2362200" cy="2286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Group 6"/>
          <p:cNvGrpSpPr/>
          <p:nvPr/>
        </p:nvGrpSpPr>
        <p:grpSpPr>
          <a:xfrm>
            <a:off x="3352800" y="4495800"/>
            <a:ext cx="5638800" cy="1384300"/>
            <a:chOff x="2112" y="2832"/>
            <a:chExt cx="3552" cy="872"/>
          </a:xfrm>
        </p:grpSpPr>
        <p:graphicFrame>
          <p:nvGraphicFramePr>
            <p:cNvPr id="8194" name="Object 2048"/>
            <p:cNvGraphicFramePr>
              <a:graphicFrameLocks/>
            </p:cNvGraphicFramePr>
            <p:nvPr/>
          </p:nvGraphicFramePr>
          <p:xfrm>
            <a:off x="2592" y="3504"/>
            <a:ext cx="1056" cy="200"/>
          </p:xfrm>
          <a:graphic>
            <a:graphicData uri="http://schemas.openxmlformats.org/presentationml/2006/ole">
              <p:oleObj spid="_x0000_s33793" r:id="rId5" imgW="1674946" imgH="317225" progId="Equation.3">
                <p:embed/>
              </p:oleObj>
            </a:graphicData>
          </a:graphic>
        </p:graphicFrame>
        <p:sp>
          <p:nvSpPr>
            <p:cNvPr id="8203" name="Text Box 8"/>
            <p:cNvSpPr txBox="1"/>
            <p:nvPr/>
          </p:nvSpPr>
          <p:spPr>
            <a:xfrm>
              <a:off x="2112" y="2832"/>
              <a:ext cx="3552" cy="6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L="231775" indent="-231775">
                <a:lnSpc>
                  <a:spcPts val="2400"/>
                </a:lnSpc>
                <a:spcBef>
                  <a:spcPts val="1200"/>
                </a:spcBef>
                <a:buChar char="•"/>
              </a:pPr>
              <a:r>
                <a:rPr sz="2000" dirty="0">
                  <a:latin typeface="Times New Roman" panose="02020603050405020304" pitchFamily="18" charset="0"/>
                </a:rPr>
                <a:t>Deformations due to actual loads and redundant reactions are determined separately and then added or </a:t>
              </a:r>
              <a:r>
                <a:rPr sz="2000" i="1" dirty="0">
                  <a:latin typeface="Times New Roman" panose="02020603050405020304" pitchFamily="18" charset="0"/>
                </a:rPr>
                <a:t>superposed</a:t>
              </a:r>
              <a:r>
                <a:rPr sz="2000" dirty="0">
                  <a:latin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23561" name="Text Box 9"/>
          <p:cNvSpPr txBox="1"/>
          <p:nvPr/>
        </p:nvSpPr>
        <p:spPr>
          <a:xfrm>
            <a:off x="3352800" y="3327400"/>
            <a:ext cx="52578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27330" indent="-227330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Redundant reactions are replaced with unknown loads which along with the other loads must produce compatible deformations.</a:t>
            </a:r>
          </a:p>
        </p:txBody>
      </p:sp>
      <p:sp>
        <p:nvSpPr>
          <p:cNvPr id="23562" name="Text Box 10"/>
          <p:cNvSpPr txBox="1"/>
          <p:nvPr/>
        </p:nvSpPr>
        <p:spPr>
          <a:xfrm>
            <a:off x="3352800" y="2159000"/>
            <a:ext cx="51054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A structure will be statically indeterminate whenever it is held by more supports than are required to maintain its equilibrium.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1" grpId="0"/>
      <p:bldP spid="235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19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23555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Example 2.04</a:t>
            </a:r>
          </a:p>
        </p:txBody>
      </p:sp>
      <p:pic>
        <p:nvPicPr>
          <p:cNvPr id="23556" name="Picture 3" descr="msotw9_temp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90600"/>
            <a:ext cx="2362200" cy="2286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57" name="Picture 4" descr="msotw9_temp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88" y="3505200"/>
            <a:ext cx="2819400" cy="2471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8" name="Text Box 5"/>
          <p:cNvSpPr txBox="1"/>
          <p:nvPr/>
        </p:nvSpPr>
        <p:spPr>
          <a:xfrm>
            <a:off x="3529013" y="879475"/>
            <a:ext cx="520065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sz="2000" dirty="0">
                <a:latin typeface="Times New Roman" panose="02020603050405020304" pitchFamily="18" charset="0"/>
              </a:rPr>
              <a:t>Determine the reactions at </a:t>
            </a:r>
            <a:r>
              <a:rPr sz="2000" i="1" dirty="0">
                <a:latin typeface="Times New Roman" panose="02020603050405020304" pitchFamily="18" charset="0"/>
              </a:rPr>
              <a:t>A</a:t>
            </a:r>
            <a:r>
              <a:rPr sz="2000" dirty="0">
                <a:latin typeface="Times New Roman" panose="02020603050405020304" pitchFamily="18" charset="0"/>
              </a:rPr>
              <a:t> and </a:t>
            </a:r>
            <a:r>
              <a:rPr sz="2000" i="1" dirty="0">
                <a:latin typeface="Times New Roman" panose="02020603050405020304" pitchFamily="18" charset="0"/>
              </a:rPr>
              <a:t>B</a:t>
            </a:r>
            <a:r>
              <a:rPr sz="2000" dirty="0">
                <a:latin typeface="Times New Roman" panose="02020603050405020304" pitchFamily="18" charset="0"/>
              </a:rPr>
              <a:t> for the steel bar and loading shown, assuming a close fit at both supports before the loads are applied.</a:t>
            </a:r>
          </a:p>
        </p:txBody>
      </p:sp>
      <p:sp>
        <p:nvSpPr>
          <p:cNvPr id="24582" name="Text Box 6"/>
          <p:cNvSpPr txBox="1"/>
          <p:nvPr/>
        </p:nvSpPr>
        <p:spPr>
          <a:xfrm>
            <a:off x="3529013" y="5762625"/>
            <a:ext cx="53546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27330" indent="-227330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Solve for the reaction at </a:t>
            </a:r>
            <a:r>
              <a:rPr sz="2000" i="1" dirty="0">
                <a:latin typeface="Times New Roman" panose="02020603050405020304" pitchFamily="18" charset="0"/>
              </a:rPr>
              <a:t>A</a:t>
            </a:r>
            <a:r>
              <a:rPr sz="2000" dirty="0">
                <a:latin typeface="Times New Roman" panose="02020603050405020304" pitchFamily="18" charset="0"/>
              </a:rPr>
              <a:t> due to applied loads and the reaction found at </a:t>
            </a:r>
            <a:r>
              <a:rPr sz="2000" i="1" dirty="0">
                <a:latin typeface="Times New Roman" panose="02020603050405020304" pitchFamily="18" charset="0"/>
              </a:rPr>
              <a:t>B</a:t>
            </a:r>
            <a:r>
              <a:rPr sz="2000" dirty="0">
                <a:latin typeface="Times New Roman" panose="02020603050405020304" pitchFamily="18" charset="0"/>
              </a:rPr>
              <a:t>.</a:t>
            </a:r>
          </a:p>
        </p:txBody>
      </p:sp>
      <p:sp>
        <p:nvSpPr>
          <p:cNvPr id="24583" name="Text Box 7"/>
          <p:cNvSpPr txBox="1"/>
          <p:nvPr/>
        </p:nvSpPr>
        <p:spPr>
          <a:xfrm>
            <a:off x="3529013" y="4579938"/>
            <a:ext cx="535463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27330" indent="-227330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Require that the displacements due to the loads and due to the redundant reaction be compatible, i.e., require that their sum be zero.</a:t>
            </a:r>
          </a:p>
        </p:txBody>
      </p:sp>
      <p:sp>
        <p:nvSpPr>
          <p:cNvPr id="24584" name="Text Box 8"/>
          <p:cNvSpPr txBox="1"/>
          <p:nvPr/>
        </p:nvSpPr>
        <p:spPr>
          <a:xfrm>
            <a:off x="3529013" y="3702050"/>
            <a:ext cx="53546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27330" indent="-227330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Solve for the displacement at </a:t>
            </a:r>
            <a:r>
              <a:rPr sz="2000" i="1" dirty="0">
                <a:latin typeface="Times New Roman" panose="02020603050405020304" pitchFamily="18" charset="0"/>
              </a:rPr>
              <a:t>B</a:t>
            </a:r>
            <a:r>
              <a:rPr sz="2000" dirty="0">
                <a:latin typeface="Times New Roman" panose="02020603050405020304" pitchFamily="18" charset="0"/>
              </a:rPr>
              <a:t> due to the redundant reaction at </a:t>
            </a:r>
            <a:r>
              <a:rPr sz="2000" i="1" dirty="0">
                <a:latin typeface="Times New Roman" panose="02020603050405020304" pitchFamily="18" charset="0"/>
              </a:rPr>
              <a:t>B.</a:t>
            </a:r>
          </a:p>
        </p:txBody>
      </p:sp>
      <p:sp>
        <p:nvSpPr>
          <p:cNvPr id="24585" name="Text Box 9"/>
          <p:cNvSpPr txBox="1"/>
          <p:nvPr/>
        </p:nvSpPr>
        <p:spPr>
          <a:xfrm>
            <a:off x="3529013" y="2062163"/>
            <a:ext cx="5354637" cy="1463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27330" indent="-227330">
              <a:spcBef>
                <a:spcPct val="50000"/>
              </a:spcBef>
            </a:pPr>
            <a:r>
              <a:rPr sz="2000" dirty="0">
                <a:latin typeface="Times New Roman" panose="02020603050405020304" pitchFamily="18" charset="0"/>
              </a:rPr>
              <a:t>SOLUTION:</a:t>
            </a:r>
          </a:p>
          <a:p>
            <a:pPr marL="227330" indent="-227330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Consider the reaction at </a:t>
            </a:r>
            <a:r>
              <a:rPr sz="2000" i="1" dirty="0">
                <a:latin typeface="Times New Roman" panose="02020603050405020304" pitchFamily="18" charset="0"/>
              </a:rPr>
              <a:t>B</a:t>
            </a:r>
            <a:r>
              <a:rPr sz="2000" dirty="0">
                <a:latin typeface="Times New Roman" panose="02020603050405020304" pitchFamily="18" charset="0"/>
              </a:rPr>
              <a:t> as redundant, release the bar from that support, and solve for the displacement at </a:t>
            </a:r>
            <a:r>
              <a:rPr sz="2000" i="1" dirty="0">
                <a:latin typeface="Times New Roman" panose="02020603050405020304" pitchFamily="18" charset="0"/>
              </a:rPr>
              <a:t>B</a:t>
            </a:r>
            <a:r>
              <a:rPr sz="2000" dirty="0">
                <a:latin typeface="Times New Roman" panose="02020603050405020304" pitchFamily="18" charset="0"/>
              </a:rPr>
              <a:t> due to the applied loads.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/>
      <p:bldP spid="24583" grpId="0"/>
      <p:bldP spid="24584" grpId="0"/>
      <p:bldP spid="245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ctrTitle"/>
          </p:nvPr>
        </p:nvSpPr>
        <p:spPr/>
        <p:txBody>
          <a:bodyPr vert="horz" wrap="square" lIns="91440" tIns="45720" rIns="91440" bIns="45720" anchor="ctr" anchorCtr="0"/>
          <a:lstStyle/>
          <a:p>
            <a:pPr eaLnBrk="1" hangingPunct="1">
              <a:buClrTx/>
              <a:buSzTx/>
              <a:buFontTx/>
            </a:pPr>
            <a:r>
              <a:rPr dirty="0">
                <a:solidFill>
                  <a:srgbClr val="FFFFFF"/>
                </a:solidFill>
                <a:latin typeface="Times New Roman" panose="02020603050405020304" pitchFamily="18" charset="0"/>
                <a:ea typeface="+mj-ea"/>
                <a:cs typeface="+mj-cs"/>
              </a:rPr>
              <a:t>2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subTitle" idx="1"/>
          </p:nvPr>
        </p:nvSpPr>
        <p:spPr>
          <a:xfrm>
            <a:off x="4343400" y="2819400"/>
            <a:ext cx="4191000" cy="3352800"/>
          </a:xfrm>
        </p:spPr>
        <p:txBody>
          <a:bodyPr vert="horz" wrap="square" lIns="91440" tIns="45720" rIns="91440" bIns="45720" anchor="t" anchorCtr="0"/>
          <a:lstStyle/>
          <a:p>
            <a:pPr eaLnBrk="1" hangingPunct="1">
              <a:buClrTx/>
              <a:buSzTx/>
            </a:pPr>
            <a:r>
              <a:rPr b="1" dirty="0">
                <a:solidFill>
                  <a:srgbClr val="000066"/>
                </a:solidFill>
                <a:latin typeface="Arial" panose="020B0604020202020204" pitchFamily="34" charset="0"/>
                <a:ea typeface="+mn-ea"/>
                <a:cs typeface="+mn-cs"/>
              </a:rPr>
              <a:t>Stress and Strain – Axial Loading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20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grpSp>
        <p:nvGrpSpPr>
          <p:cNvPr id="9221" name="Group 11"/>
          <p:cNvGrpSpPr/>
          <p:nvPr/>
        </p:nvGrpSpPr>
        <p:grpSpPr>
          <a:xfrm>
            <a:off x="674688" y="784225"/>
            <a:ext cx="8145462" cy="3022600"/>
            <a:chOff x="425" y="494"/>
            <a:chExt cx="5131" cy="1904"/>
          </a:xfrm>
        </p:grpSpPr>
        <p:pic>
          <p:nvPicPr>
            <p:cNvPr id="9226" name="Picture 3" descr="msotw9_temp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5" y="818"/>
              <a:ext cx="1106" cy="139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7" name="Text Box 4"/>
            <p:cNvSpPr txBox="1"/>
            <p:nvPr/>
          </p:nvSpPr>
          <p:spPr>
            <a:xfrm>
              <a:off x="1754" y="494"/>
              <a:ext cx="3802" cy="6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L="227330" indent="-227330">
                <a:spcBef>
                  <a:spcPct val="20000"/>
                </a:spcBef>
              </a:pPr>
              <a:r>
                <a:rPr sz="2000" dirty="0">
                  <a:latin typeface="Times New Roman" panose="02020603050405020304" pitchFamily="18" charset="0"/>
                </a:rPr>
                <a:t>SOLUTION:</a:t>
              </a:r>
            </a:p>
            <a:p>
              <a:pPr marL="227330" indent="-227330">
                <a:spcBef>
                  <a:spcPct val="20000"/>
                </a:spcBef>
                <a:buChar char="•"/>
              </a:pPr>
              <a:r>
                <a:rPr sz="2000" dirty="0">
                  <a:latin typeface="Times New Roman" panose="02020603050405020304" pitchFamily="18" charset="0"/>
                </a:rPr>
                <a:t>Solve for the displacement at </a:t>
              </a:r>
              <a:r>
                <a:rPr sz="2000" i="1" dirty="0">
                  <a:latin typeface="Times New Roman" panose="02020603050405020304" pitchFamily="18" charset="0"/>
                </a:rPr>
                <a:t>B</a:t>
              </a:r>
              <a:r>
                <a:rPr sz="2000" dirty="0">
                  <a:latin typeface="Times New Roman" panose="02020603050405020304" pitchFamily="18" charset="0"/>
                </a:rPr>
                <a:t> due to the applied loads with the redundant constraint released, </a:t>
              </a:r>
            </a:p>
          </p:txBody>
        </p:sp>
        <p:graphicFrame>
          <p:nvGraphicFramePr>
            <p:cNvPr id="9219" name="Object 5"/>
            <p:cNvGraphicFramePr>
              <a:graphicFrameLocks/>
            </p:cNvGraphicFramePr>
            <p:nvPr/>
          </p:nvGraphicFramePr>
          <p:xfrm>
            <a:off x="2049" y="1158"/>
            <a:ext cx="2824" cy="1240"/>
          </p:xfrm>
          <a:graphic>
            <a:graphicData uri="http://schemas.openxmlformats.org/presentationml/2006/ole">
              <p:oleObj spid="_x0000_s34818" r:id="rId4" imgW="4483100" imgH="1968500" progId="Equation.3">
                <p:embed/>
              </p:oleObj>
            </a:graphicData>
          </a:graphic>
        </p:graphicFrame>
      </p:grpSp>
      <p:grpSp>
        <p:nvGrpSpPr>
          <p:cNvPr id="3" name="Group 12"/>
          <p:cNvGrpSpPr/>
          <p:nvPr/>
        </p:nvGrpSpPr>
        <p:grpSpPr>
          <a:xfrm>
            <a:off x="673100" y="3871913"/>
            <a:ext cx="8131175" cy="2636837"/>
            <a:chOff x="424" y="2439"/>
            <a:chExt cx="5122" cy="1661"/>
          </a:xfrm>
        </p:grpSpPr>
        <p:pic>
          <p:nvPicPr>
            <p:cNvPr id="9224" name="Picture 7" descr="msotw9_temp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4" y="2468"/>
              <a:ext cx="1104" cy="1632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5" name="Text Box 8"/>
            <p:cNvSpPr txBox="1"/>
            <p:nvPr/>
          </p:nvSpPr>
          <p:spPr>
            <a:xfrm>
              <a:off x="1754" y="2439"/>
              <a:ext cx="3792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L="227330" indent="-227330">
                <a:spcBef>
                  <a:spcPct val="50000"/>
                </a:spcBef>
                <a:buChar char="•"/>
              </a:pPr>
              <a:r>
                <a:rPr sz="2000" dirty="0">
                  <a:latin typeface="Times New Roman" panose="02020603050405020304" pitchFamily="18" charset="0"/>
                </a:rPr>
                <a:t>Solve for the displacement at </a:t>
              </a:r>
              <a:r>
                <a:rPr sz="2000" i="1" dirty="0">
                  <a:latin typeface="Times New Roman" panose="02020603050405020304" pitchFamily="18" charset="0"/>
                </a:rPr>
                <a:t>B</a:t>
              </a:r>
              <a:r>
                <a:rPr sz="2000" dirty="0">
                  <a:latin typeface="Times New Roman" panose="02020603050405020304" pitchFamily="18" charset="0"/>
                </a:rPr>
                <a:t> due to the redundant constraint,</a:t>
              </a:r>
            </a:p>
          </p:txBody>
        </p:sp>
        <p:graphicFrame>
          <p:nvGraphicFramePr>
            <p:cNvPr id="9218" name="Object 9"/>
            <p:cNvGraphicFramePr>
              <a:graphicFrameLocks/>
            </p:cNvGraphicFramePr>
            <p:nvPr/>
          </p:nvGraphicFramePr>
          <p:xfrm>
            <a:off x="2049" y="2902"/>
            <a:ext cx="2240" cy="1192"/>
          </p:xfrm>
          <a:graphic>
            <a:graphicData uri="http://schemas.openxmlformats.org/presentationml/2006/ole">
              <p:oleObj spid="_x0000_s34817" r:id="rId6" imgW="3556000" imgH="1892300" progId="Equation.3">
                <p:embed/>
              </p:oleObj>
            </a:graphicData>
          </a:graphic>
        </p:graphicFrame>
      </p:grpSp>
      <p:sp>
        <p:nvSpPr>
          <p:cNvPr id="9223" name="Rectangle 10"/>
          <p:cNvSpPr/>
          <p:nvPr/>
        </p:nvSpPr>
        <p:spPr>
          <a:xfrm>
            <a:off x="346075" y="346075"/>
            <a:ext cx="8683625" cy="457200"/>
          </a:xfrm>
          <a:prstGeom prst="rect">
            <a:avLst/>
          </a:prstGeom>
          <a:solidFill>
            <a:srgbClr val="D2CFDB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r>
              <a:rPr sz="2800" dirty="0">
                <a:solidFill>
                  <a:srgbClr val="BE5F00"/>
                </a:solidFill>
                <a:latin typeface="Arial" panose="020B0604020202020204" pitchFamily="34" charset="0"/>
              </a:rPr>
              <a:t>Example 2.04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21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pic>
        <p:nvPicPr>
          <p:cNvPr id="10247" name="Picture 2" descr="msotw9_temp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450" y="1274763"/>
            <a:ext cx="1858963" cy="40925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48" name="Group 3"/>
          <p:cNvGrpSpPr/>
          <p:nvPr/>
        </p:nvGrpSpPr>
        <p:grpSpPr>
          <a:xfrm>
            <a:off x="2590800" y="1069975"/>
            <a:ext cx="6553200" cy="2209800"/>
            <a:chOff x="1632" y="240"/>
            <a:chExt cx="4128" cy="1392"/>
          </a:xfrm>
        </p:grpSpPr>
        <p:sp>
          <p:nvSpPr>
            <p:cNvPr id="10252" name="Text Box 4"/>
            <p:cNvSpPr txBox="1"/>
            <p:nvPr/>
          </p:nvSpPr>
          <p:spPr>
            <a:xfrm>
              <a:off x="1632" y="240"/>
              <a:ext cx="4128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L="227330" indent="-227330">
                <a:spcBef>
                  <a:spcPct val="50000"/>
                </a:spcBef>
                <a:buChar char="•"/>
              </a:pPr>
              <a:r>
                <a:rPr sz="2000" dirty="0">
                  <a:latin typeface="Times New Roman" panose="02020603050405020304" pitchFamily="18" charset="0"/>
                </a:rPr>
                <a:t>Require that the displacements due to the loads and due to the redundant reaction be compatible,</a:t>
              </a:r>
            </a:p>
          </p:txBody>
        </p:sp>
        <p:graphicFrame>
          <p:nvGraphicFramePr>
            <p:cNvPr id="10245" name="Object 5"/>
            <p:cNvGraphicFramePr>
              <a:graphicFrameLocks/>
            </p:cNvGraphicFramePr>
            <p:nvPr/>
          </p:nvGraphicFramePr>
          <p:xfrm>
            <a:off x="1920" y="720"/>
            <a:ext cx="1952" cy="912"/>
          </p:xfrm>
          <a:graphic>
            <a:graphicData uri="http://schemas.openxmlformats.org/presentationml/2006/ole">
              <p:oleObj spid="_x0000_s36868" r:id="rId4" imgW="3098800" imgH="1447800" progId="Equation.3">
                <p:embed/>
              </p:oleObj>
            </a:graphicData>
          </a:graphic>
        </p:graphicFrame>
      </p:grpSp>
      <p:sp>
        <p:nvSpPr>
          <p:cNvPr id="10249" name="Rectangle 10"/>
          <p:cNvSpPr/>
          <p:nvPr/>
        </p:nvSpPr>
        <p:spPr>
          <a:xfrm>
            <a:off x="346075" y="346075"/>
            <a:ext cx="8683625" cy="457200"/>
          </a:xfrm>
          <a:prstGeom prst="rect">
            <a:avLst/>
          </a:prstGeom>
          <a:solidFill>
            <a:srgbClr val="D2CFDB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r>
              <a:rPr sz="2800" dirty="0">
                <a:solidFill>
                  <a:srgbClr val="BE5F00"/>
                </a:solidFill>
                <a:latin typeface="Arial" panose="020B0604020202020204" pitchFamily="34" charset="0"/>
              </a:rPr>
              <a:t>Example 2.04</a:t>
            </a:r>
          </a:p>
        </p:txBody>
      </p:sp>
      <p:grpSp>
        <p:nvGrpSpPr>
          <p:cNvPr id="3" name="Group 12"/>
          <p:cNvGrpSpPr/>
          <p:nvPr/>
        </p:nvGrpSpPr>
        <p:grpSpPr>
          <a:xfrm>
            <a:off x="2590800" y="3838575"/>
            <a:ext cx="6553200" cy="2197100"/>
            <a:chOff x="1632" y="2418"/>
            <a:chExt cx="4128" cy="1384"/>
          </a:xfrm>
        </p:grpSpPr>
        <p:sp>
          <p:nvSpPr>
            <p:cNvPr id="10251" name="Text Box 7"/>
            <p:cNvSpPr txBox="1"/>
            <p:nvPr/>
          </p:nvSpPr>
          <p:spPr>
            <a:xfrm>
              <a:off x="1632" y="2418"/>
              <a:ext cx="4128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L="227330" indent="-227330">
                <a:spcBef>
                  <a:spcPct val="50000"/>
                </a:spcBef>
                <a:buChar char="•"/>
              </a:pPr>
              <a:r>
                <a:rPr sz="2000" dirty="0">
                  <a:latin typeface="Times New Roman" panose="02020603050405020304" pitchFamily="18" charset="0"/>
                </a:rPr>
                <a:t>Find the reaction at </a:t>
              </a:r>
              <a:r>
                <a:rPr sz="2000" i="1" dirty="0">
                  <a:latin typeface="Times New Roman" panose="02020603050405020304" pitchFamily="18" charset="0"/>
                </a:rPr>
                <a:t>A</a:t>
              </a:r>
              <a:r>
                <a:rPr sz="2000" dirty="0">
                  <a:latin typeface="Times New Roman" panose="02020603050405020304" pitchFamily="18" charset="0"/>
                </a:rPr>
                <a:t> due to the loads and the reaction at </a:t>
              </a:r>
              <a:r>
                <a:rPr sz="2000" i="1" dirty="0">
                  <a:latin typeface="Times New Roman" panose="02020603050405020304" pitchFamily="18" charset="0"/>
                </a:rPr>
                <a:t>B</a:t>
              </a:r>
            </a:p>
          </p:txBody>
        </p:sp>
        <p:graphicFrame>
          <p:nvGraphicFramePr>
            <p:cNvPr id="10242" name="Object 8"/>
            <p:cNvGraphicFramePr>
              <a:graphicFrameLocks/>
            </p:cNvGraphicFramePr>
            <p:nvPr/>
          </p:nvGraphicFramePr>
          <p:xfrm>
            <a:off x="1920" y="2706"/>
            <a:ext cx="2352" cy="448"/>
          </p:xfrm>
          <a:graphic>
            <a:graphicData uri="http://schemas.openxmlformats.org/presentationml/2006/ole">
              <p:oleObj spid="_x0000_s36867" r:id="rId5" imgW="3732180" imgH="710891" progId="Equation.3">
                <p:embed/>
              </p:oleObj>
            </a:graphicData>
          </a:graphic>
        </p:graphicFrame>
        <p:graphicFrame>
          <p:nvGraphicFramePr>
            <p:cNvPr id="10243" name="Object 9"/>
            <p:cNvGraphicFramePr>
              <a:graphicFrameLocks/>
            </p:cNvGraphicFramePr>
            <p:nvPr/>
          </p:nvGraphicFramePr>
          <p:xfrm>
            <a:off x="3600" y="3378"/>
            <a:ext cx="728" cy="424"/>
          </p:xfrm>
          <a:graphic>
            <a:graphicData uri="http://schemas.openxmlformats.org/presentationml/2006/ole">
              <p:oleObj spid="_x0000_s36866" r:id="rId6" imgW="1155199" imgH="672808" progId="Equation.3">
                <p:embed/>
              </p:oleObj>
            </a:graphicData>
          </a:graphic>
        </p:graphicFrame>
        <p:graphicFrame>
          <p:nvGraphicFramePr>
            <p:cNvPr id="10244" name="Object 11"/>
            <p:cNvGraphicFramePr>
              <a:graphicFrameLocks/>
            </p:cNvGraphicFramePr>
            <p:nvPr/>
          </p:nvGraphicFramePr>
          <p:xfrm>
            <a:off x="1783" y="2733"/>
            <a:ext cx="132" cy="120"/>
          </p:xfrm>
          <a:graphic>
            <a:graphicData uri="http://schemas.openxmlformats.org/presentationml/2006/ole">
              <p:oleObj spid="_x0000_s36865" r:id="rId7" imgW="209524" imgH="190426" progId="PBrush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2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22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11270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Thermal Stresses</a:t>
            </a:r>
          </a:p>
        </p:txBody>
      </p:sp>
      <p:sp>
        <p:nvSpPr>
          <p:cNvPr id="11271" name="Text Box 3"/>
          <p:cNvSpPr txBox="1"/>
          <p:nvPr/>
        </p:nvSpPr>
        <p:spPr>
          <a:xfrm>
            <a:off x="3074988" y="1079500"/>
            <a:ext cx="589915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A temperature change results in a change in length or </a:t>
            </a:r>
            <a:r>
              <a:rPr sz="2000" i="1" dirty="0">
                <a:latin typeface="Times New Roman" panose="02020603050405020304" pitchFamily="18" charset="0"/>
              </a:rPr>
              <a:t>thermal strain</a:t>
            </a:r>
            <a:r>
              <a:rPr sz="2000" dirty="0">
                <a:latin typeface="Times New Roman" panose="02020603050405020304" pitchFamily="18" charset="0"/>
              </a:rPr>
              <a:t>.  There is no stress associated with the thermal strain unless the elongation is restrained by the supports.  </a:t>
            </a:r>
          </a:p>
        </p:txBody>
      </p:sp>
      <p:grpSp>
        <p:nvGrpSpPr>
          <p:cNvPr id="11272" name="Group 4"/>
          <p:cNvGrpSpPr/>
          <p:nvPr/>
        </p:nvGrpSpPr>
        <p:grpSpPr>
          <a:xfrm>
            <a:off x="395288" y="955675"/>
            <a:ext cx="2736850" cy="5002213"/>
            <a:chOff x="144" y="624"/>
            <a:chExt cx="1619" cy="3024"/>
          </a:xfrm>
        </p:grpSpPr>
        <p:pic>
          <p:nvPicPr>
            <p:cNvPr id="11277" name="Picture 5" descr="msotw9_temp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" y="1440"/>
              <a:ext cx="1619" cy="220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1278" name="Picture 6" descr="msotw9_temp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2" y="624"/>
              <a:ext cx="1248" cy="761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Group 7"/>
          <p:cNvGrpSpPr/>
          <p:nvPr/>
        </p:nvGrpSpPr>
        <p:grpSpPr>
          <a:xfrm>
            <a:off x="3074988" y="2451100"/>
            <a:ext cx="5791200" cy="1600200"/>
            <a:chOff x="1728" y="1536"/>
            <a:chExt cx="3648" cy="1008"/>
          </a:xfrm>
        </p:grpSpPr>
        <p:graphicFrame>
          <p:nvGraphicFramePr>
            <p:cNvPr id="11268" name="Object 8"/>
            <p:cNvGraphicFramePr>
              <a:graphicFrameLocks/>
            </p:cNvGraphicFramePr>
            <p:nvPr/>
          </p:nvGraphicFramePr>
          <p:xfrm>
            <a:off x="2160" y="1968"/>
            <a:ext cx="2768" cy="576"/>
          </p:xfrm>
          <a:graphic>
            <a:graphicData uri="http://schemas.openxmlformats.org/presentationml/2006/ole">
              <p:oleObj spid="_x0000_s37891" r:id="rId5" imgW="4394200" imgH="914400" progId="Equation.3">
                <p:embed/>
              </p:oleObj>
            </a:graphicData>
          </a:graphic>
        </p:graphicFrame>
        <p:sp>
          <p:nvSpPr>
            <p:cNvPr id="11276" name="Text Box 9"/>
            <p:cNvSpPr txBox="1"/>
            <p:nvPr/>
          </p:nvSpPr>
          <p:spPr>
            <a:xfrm>
              <a:off x="1728" y="1536"/>
              <a:ext cx="3648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L="231775" indent="-231775">
                <a:spcBef>
                  <a:spcPct val="50000"/>
                </a:spcBef>
                <a:buChar char="•"/>
              </a:pPr>
              <a:r>
                <a:rPr sz="2000" dirty="0">
                  <a:latin typeface="Times New Roman" panose="02020603050405020304" pitchFamily="18" charset="0"/>
                </a:rPr>
                <a:t>Treat the additional support as redundant and apply the principle of superposition.</a:t>
              </a:r>
            </a:p>
          </p:txBody>
        </p:sp>
      </p:grpSp>
      <p:grpSp>
        <p:nvGrpSpPr>
          <p:cNvPr id="4" name="Group 10"/>
          <p:cNvGrpSpPr/>
          <p:nvPr/>
        </p:nvGrpSpPr>
        <p:grpSpPr>
          <a:xfrm>
            <a:off x="3074988" y="4127500"/>
            <a:ext cx="5791200" cy="2286000"/>
            <a:chOff x="1937" y="2600"/>
            <a:chExt cx="3648" cy="1440"/>
          </a:xfrm>
        </p:grpSpPr>
        <p:graphicFrame>
          <p:nvGraphicFramePr>
            <p:cNvPr id="11266" name="Object 11"/>
            <p:cNvGraphicFramePr>
              <a:graphicFrameLocks/>
            </p:cNvGraphicFramePr>
            <p:nvPr/>
          </p:nvGraphicFramePr>
          <p:xfrm>
            <a:off x="2368" y="3139"/>
            <a:ext cx="920" cy="184"/>
          </p:xfrm>
          <a:graphic>
            <a:graphicData uri="http://schemas.openxmlformats.org/presentationml/2006/ole">
              <p:oleObj spid="_x0000_s37890" r:id="rId6" imgW="1459866" imgH="291973" progId="Equation.3">
                <p:embed/>
              </p:oleObj>
            </a:graphicData>
          </a:graphic>
        </p:graphicFrame>
        <p:sp>
          <p:nvSpPr>
            <p:cNvPr id="11275" name="Text Box 12"/>
            <p:cNvSpPr txBox="1"/>
            <p:nvPr/>
          </p:nvSpPr>
          <p:spPr>
            <a:xfrm>
              <a:off x="1937" y="2600"/>
              <a:ext cx="3648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L="231775" indent="-231775">
                <a:spcBef>
                  <a:spcPct val="50000"/>
                </a:spcBef>
                <a:buChar char="•"/>
              </a:pPr>
              <a:r>
                <a:rPr sz="2000" dirty="0">
                  <a:latin typeface="Times New Roman" panose="02020603050405020304" pitchFamily="18" charset="0"/>
                </a:rPr>
                <a:t>The thermal deformation and the deformation from the redundant support must be compatible.</a:t>
              </a:r>
            </a:p>
          </p:txBody>
        </p:sp>
        <p:graphicFrame>
          <p:nvGraphicFramePr>
            <p:cNvPr id="11267" name="Object 13"/>
            <p:cNvGraphicFramePr>
              <a:graphicFrameLocks/>
            </p:cNvGraphicFramePr>
            <p:nvPr/>
          </p:nvGraphicFramePr>
          <p:xfrm>
            <a:off x="4122" y="3088"/>
            <a:ext cx="1080" cy="952"/>
          </p:xfrm>
          <a:graphic>
            <a:graphicData uri="http://schemas.openxmlformats.org/presentationml/2006/ole">
              <p:oleObj spid="_x0000_s37889" r:id="rId7" imgW="1714500" imgH="15113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3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15363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Contents</a:t>
            </a:r>
          </a:p>
        </p:txBody>
      </p:sp>
      <p:sp>
        <p:nvSpPr>
          <p:cNvPr id="15364" name="Rectangle 3"/>
          <p:cNvSpPr>
            <a:spLocks noGrp="1"/>
          </p:cNvSpPr>
          <p:nvPr>
            <p:ph sz="half" idx="1"/>
          </p:nvPr>
        </p:nvSpPr>
        <p:spPr>
          <a:xfrm>
            <a:off x="381000" y="1143000"/>
            <a:ext cx="4572000" cy="5181600"/>
          </a:xfrm>
        </p:spPr>
        <p:txBody>
          <a:bodyPr vert="horz" wrap="square" lIns="91440" tIns="45720" rIns="91440" bIns="45720" anchor="t" anchorCtr="0"/>
          <a:lstStyle/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rId2" action="ppaction://hlinksldjump"/>
              </a:rPr>
              <a:t>Stress &amp; Strain: Axial Loading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rId3" action="ppaction://hlinksldjump"/>
              </a:rPr>
              <a:t>Normal Strain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rId4" action="ppaction://hlinksldjump"/>
              </a:rPr>
              <a:t>Stress-Strain Test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rId5" action="ppaction://hlinksldjump"/>
              </a:rPr>
              <a:t>Stress-Strain Diagram:  Ductile Materials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rId6" action="ppaction://hlinksldjump"/>
              </a:rPr>
              <a:t>Stress-Strain Diagram:  Brittle Materials  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rId7" action="ppaction://hlinksldjump"/>
              </a:rPr>
              <a:t>Hooke’s Law: Modulus of Elasticity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rId8" action="ppaction://hlinksldjump"/>
              </a:rPr>
              <a:t>Elastic vs. Plastic Behavior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rId9" action="ppaction://hlinksldjump"/>
              </a:rPr>
              <a:t>Fatigue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rId10" action="ppaction://hlinksldjump"/>
              </a:rPr>
              <a:t>Deformations Under Axial Loading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rId11" action="ppaction://hlinksldjump"/>
              </a:rPr>
              <a:t>Example 2.01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rId12" action="ppaction://hlinksldjump"/>
              </a:rPr>
              <a:t>Sample Problem 2.1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rId13" action="ppaction://hlinksldjump"/>
              </a:rPr>
              <a:t>Static Indeterminacy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1800" dirty="0">
                <a:latin typeface="+mn-lt"/>
                <a:ea typeface="+mn-ea"/>
                <a:cs typeface="+mn-cs"/>
                <a:hlinkClick r:id="rId14" action="ppaction://hlinksldjump"/>
              </a:rPr>
              <a:t>Example 2.04</a:t>
            </a:r>
            <a:endParaRPr sz="18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1800" dirty="0">
                <a:latin typeface="+mn-lt"/>
                <a:ea typeface="+mn-ea"/>
                <a:cs typeface="+mn-cs"/>
                <a:hlinkClick r:id="rId15" action="ppaction://hlinksldjump"/>
              </a:rPr>
              <a:t>Thermal Stresses</a:t>
            </a:r>
            <a:endParaRPr sz="18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1800" dirty="0">
                <a:latin typeface="+mn-lt"/>
                <a:ea typeface="+mn-ea"/>
                <a:cs typeface="+mn-cs"/>
                <a:hlinkClick r:id="" action="ppaction://noaction"/>
              </a:rPr>
              <a:t>Poisson’s Ratio</a:t>
            </a:r>
            <a:endParaRPr sz="18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endParaRPr sz="2000" dirty="0">
              <a:latin typeface="+mn-lt"/>
              <a:ea typeface="+mn-ea"/>
              <a:cs typeface="+mn-cs"/>
            </a:endParaRPr>
          </a:p>
        </p:txBody>
      </p:sp>
      <p:sp>
        <p:nvSpPr>
          <p:cNvPr id="15365" name="Rectangle 4"/>
          <p:cNvSpPr>
            <a:spLocks noGrp="1"/>
          </p:cNvSpPr>
          <p:nvPr>
            <p:ph sz="half" idx="2"/>
          </p:nvPr>
        </p:nvSpPr>
        <p:spPr>
          <a:xfrm>
            <a:off x="5257800" y="1143000"/>
            <a:ext cx="3581400" cy="5257800"/>
          </a:xfrm>
        </p:spPr>
        <p:txBody>
          <a:bodyPr vert="horz" wrap="square" lIns="91440" tIns="45720" rIns="91440" bIns="45720" anchor="t" anchorCtr="0"/>
          <a:lstStyle/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Generalized Hooke’s Law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Dilatation: Bulk Modulus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Shearing Strain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Example 2.10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Relation Among E, </a:t>
            </a:r>
            <a:r>
              <a:rPr sz="2000" dirty="0">
                <a:latin typeface="Symbol" panose="05050102010706020507" pitchFamily="18" charset="2"/>
                <a:ea typeface="+mn-ea"/>
                <a:cs typeface="+mn-cs"/>
                <a:hlinkClick r:id="" action="ppaction://noaction"/>
              </a:rPr>
              <a:t>n</a:t>
            </a: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, and G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Sample Problem 2.5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Composite Materials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Saint-Venant’s Principle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Stress Concentration: Hole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Stress Concentration: Fillet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Example 2.12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Elastoplastic Materials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Plastic Deformations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Residual Stresses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r>
              <a:rPr sz="2000" dirty="0">
                <a:latin typeface="+mn-lt"/>
                <a:ea typeface="+mn-ea"/>
                <a:cs typeface="+mn-cs"/>
                <a:hlinkClick r:id="" action="ppaction://noaction"/>
              </a:rPr>
              <a:t>Example 2.14, 2.15, 2.16</a:t>
            </a:r>
            <a:endParaRPr sz="2000" dirty="0">
              <a:latin typeface="+mn-lt"/>
              <a:ea typeface="+mn-ea"/>
              <a:cs typeface="+mn-cs"/>
            </a:endParaRPr>
          </a:p>
          <a:p>
            <a:pPr marL="167005" indent="-167005" eaLnBrk="1" hangingPunct="1">
              <a:spcBef>
                <a:spcPct val="10000"/>
              </a:spcBef>
              <a:buClrTx/>
              <a:buSzTx/>
              <a:buFontTx/>
              <a:buNone/>
            </a:pPr>
            <a:endParaRPr sz="2000" dirty="0"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4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Stress &amp; Strain: Axial Loading</a:t>
            </a:r>
          </a:p>
        </p:txBody>
      </p:sp>
      <p:sp>
        <p:nvSpPr>
          <p:cNvPr id="16388" name="Text Box 3"/>
          <p:cNvSpPr txBox="1"/>
          <p:nvPr/>
        </p:nvSpPr>
        <p:spPr>
          <a:xfrm>
            <a:off x="762000" y="1371600"/>
            <a:ext cx="7924800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lnSpc>
                <a:spcPts val="2400"/>
              </a:lnSpc>
              <a:spcBef>
                <a:spcPts val="5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Suitability of a structure or machine may depend on the deformations in the structure as well as the stresses induced under loading.  Statics analyses alone are not sufficient.</a:t>
            </a:r>
          </a:p>
        </p:txBody>
      </p:sp>
      <p:sp>
        <p:nvSpPr>
          <p:cNvPr id="9220" name="Text Box 4"/>
          <p:cNvSpPr txBox="1"/>
          <p:nvPr/>
        </p:nvSpPr>
        <p:spPr>
          <a:xfrm>
            <a:off x="762000" y="2743200"/>
            <a:ext cx="7848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lnSpc>
                <a:spcPts val="2400"/>
              </a:lnSpc>
              <a:spcBef>
                <a:spcPct val="2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Considering structures as deformable allows determination of member forces and reactions which are statically indeterminate</a:t>
            </a:r>
            <a:r>
              <a:rPr sz="2800" dirty="0">
                <a:latin typeface="Times New Roman" panose="02020603050405020304" pitchFamily="18" charset="0"/>
              </a:rPr>
              <a:t>.</a:t>
            </a:r>
            <a:endParaRPr sz="2000" dirty="0">
              <a:latin typeface="Times New Roman" panose="02020603050405020304" pitchFamily="18" charset="0"/>
            </a:endParaRPr>
          </a:p>
        </p:txBody>
      </p:sp>
      <p:sp>
        <p:nvSpPr>
          <p:cNvPr id="9221" name="Text Box 5"/>
          <p:cNvSpPr txBox="1"/>
          <p:nvPr/>
        </p:nvSpPr>
        <p:spPr>
          <a:xfrm>
            <a:off x="762000" y="3810000"/>
            <a:ext cx="7848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lnSpc>
                <a:spcPts val="2400"/>
              </a:lnSpc>
              <a:spcBef>
                <a:spcPct val="2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Determination of the stress distribution within a member also requires consideration of deformations in the member.</a:t>
            </a:r>
          </a:p>
        </p:txBody>
      </p:sp>
      <p:sp>
        <p:nvSpPr>
          <p:cNvPr id="9222" name="Text Box 6"/>
          <p:cNvSpPr txBox="1"/>
          <p:nvPr/>
        </p:nvSpPr>
        <p:spPr>
          <a:xfrm>
            <a:off x="762000" y="4876800"/>
            <a:ext cx="7924800" cy="9159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lnSpc>
                <a:spcPct val="90000"/>
              </a:lnSpc>
              <a:spcBef>
                <a:spcPct val="2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Chapter 2 is concerned with deformation of a structural member under axial loading.  Later chapters will deal with torsional and pure bending loads.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/>
      <p:bldP spid="92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5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Normal Strain</a:t>
            </a:r>
          </a:p>
        </p:txBody>
      </p:sp>
      <p:grpSp>
        <p:nvGrpSpPr>
          <p:cNvPr id="1031" name="Group 19"/>
          <p:cNvGrpSpPr/>
          <p:nvPr/>
        </p:nvGrpSpPr>
        <p:grpSpPr>
          <a:xfrm>
            <a:off x="642938" y="990600"/>
            <a:ext cx="2209800" cy="5486400"/>
            <a:chOff x="405" y="624"/>
            <a:chExt cx="1392" cy="3456"/>
          </a:xfrm>
        </p:grpSpPr>
        <p:graphicFrame>
          <p:nvGraphicFramePr>
            <p:cNvPr id="1028" name="Object 4"/>
            <p:cNvGraphicFramePr>
              <a:graphicFrameLocks/>
            </p:cNvGraphicFramePr>
            <p:nvPr/>
          </p:nvGraphicFramePr>
          <p:xfrm>
            <a:off x="405" y="3312"/>
            <a:ext cx="1392" cy="768"/>
          </p:xfrm>
          <a:graphic>
            <a:graphicData uri="http://schemas.openxmlformats.org/presentationml/2006/ole">
              <p:oleObj spid="_x0000_s3077" r:id="rId3" imgW="2209800" imgH="1219200" progId="Equation.3">
                <p:embed/>
              </p:oleObj>
            </a:graphicData>
          </a:graphic>
        </p:graphicFrame>
        <p:pic>
          <p:nvPicPr>
            <p:cNvPr id="1036" name="Picture 5" descr="msotw9_temp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2" y="624"/>
              <a:ext cx="1038" cy="177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Group 18"/>
          <p:cNvGrpSpPr/>
          <p:nvPr/>
        </p:nvGrpSpPr>
        <p:grpSpPr>
          <a:xfrm>
            <a:off x="3886200" y="990600"/>
            <a:ext cx="1887538" cy="5486400"/>
            <a:chOff x="2448" y="624"/>
            <a:chExt cx="1189" cy="3456"/>
          </a:xfrm>
        </p:grpSpPr>
        <p:graphicFrame>
          <p:nvGraphicFramePr>
            <p:cNvPr id="1027" name="Object 7"/>
            <p:cNvGraphicFramePr>
              <a:graphicFrameLocks/>
            </p:cNvGraphicFramePr>
            <p:nvPr/>
          </p:nvGraphicFramePr>
          <p:xfrm>
            <a:off x="2642" y="3312"/>
            <a:ext cx="800" cy="768"/>
          </p:xfrm>
          <a:graphic>
            <a:graphicData uri="http://schemas.openxmlformats.org/presentationml/2006/ole">
              <p:oleObj spid="_x0000_s3076" r:id="rId5" imgW="1269449" imgH="1218671" progId="Equation.3">
                <p:embed/>
              </p:oleObj>
            </a:graphicData>
          </a:graphic>
        </p:graphicFrame>
        <p:pic>
          <p:nvPicPr>
            <p:cNvPr id="1035" name="Picture 8" descr="msotw9_temp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48" y="624"/>
              <a:ext cx="1189" cy="1728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4" name="Group 17"/>
          <p:cNvGrpSpPr/>
          <p:nvPr/>
        </p:nvGrpSpPr>
        <p:grpSpPr>
          <a:xfrm>
            <a:off x="6781800" y="990600"/>
            <a:ext cx="1679575" cy="5486400"/>
            <a:chOff x="4272" y="624"/>
            <a:chExt cx="1058" cy="3456"/>
          </a:xfrm>
        </p:grpSpPr>
        <p:pic>
          <p:nvPicPr>
            <p:cNvPr id="1034" name="Picture 11" descr="msotw9_temp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72" y="624"/>
              <a:ext cx="1058" cy="2640"/>
            </a:xfrm>
            <a:prstGeom prst="rect">
              <a:avLst/>
            </a:prstGeom>
            <a:noFill/>
            <a:ln w="9525">
              <a:noFill/>
            </a:ln>
          </p:spPr>
        </p:pic>
        <p:graphicFrame>
          <p:nvGraphicFramePr>
            <p:cNvPr id="1026" name="Object 10"/>
            <p:cNvGraphicFramePr>
              <a:graphicFrameLocks/>
            </p:cNvGraphicFramePr>
            <p:nvPr/>
          </p:nvGraphicFramePr>
          <p:xfrm>
            <a:off x="4425" y="3312"/>
            <a:ext cx="752" cy="768"/>
          </p:xfrm>
          <a:graphic>
            <a:graphicData uri="http://schemas.openxmlformats.org/presentationml/2006/ole">
              <p:oleObj spid="_x0000_s3078" r:id="rId8" imgW="1193800" imgH="121920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6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17411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Stress-Strain Test</a:t>
            </a:r>
          </a:p>
        </p:txBody>
      </p:sp>
      <p:pic>
        <p:nvPicPr>
          <p:cNvPr id="17412" name="Picture 3" descr="msotw9_temp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990600"/>
            <a:ext cx="4603750" cy="5410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13" name="Picture 4" descr="msotw9_temp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990600"/>
            <a:ext cx="2652713" cy="54102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7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18435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Stress-Strain Diagram:  Ductile Materials</a:t>
            </a:r>
          </a:p>
        </p:txBody>
      </p:sp>
      <p:pic>
        <p:nvPicPr>
          <p:cNvPr id="18436" name="Picture 3" descr="msotw9_temp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57400"/>
            <a:ext cx="1657350" cy="2827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437" name="Picture 4" descr="msotw9_temp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7875" y="2157413"/>
            <a:ext cx="6945313" cy="2763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8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19459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Stress-Strain Diagram:  Brittle Materials  </a:t>
            </a:r>
          </a:p>
        </p:txBody>
      </p:sp>
      <p:pic>
        <p:nvPicPr>
          <p:cNvPr id="19460" name="Picture 3" descr="msotw9_temp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7100" y="2052638"/>
            <a:ext cx="3705225" cy="3043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Picture 4" descr="msotw9_temp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0" y="1738313"/>
            <a:ext cx="696913" cy="3711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2"/>
          <p:cNvSpPr txBox="1">
            <a:spLocks noGrp="1"/>
          </p:cNvSpPr>
          <p:nvPr>
            <p:ph type="sldNum" sz="quarter" idx="10"/>
          </p:nvPr>
        </p:nvSpPr>
        <p:spPr bwMode="auto"/>
        <p:txBody>
          <a:bodyPr vert="horz" wrap="square" lIns="91440" tIns="45720" rIns="91440" bIns="45720" numCol="1" anchor="t" anchorCtr="0" compatLnSpc="1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2400" b="0" i="0" u="non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</a:lstStyle>
          <a:p>
            <a:pPr lvl="0" algn="r" eaLnBrk="1" hangingPunct="1">
              <a:buNone/>
            </a:pPr>
            <a:r>
              <a:rPr sz="1200" b="1" dirty="0">
                <a:solidFill>
                  <a:srgbClr val="FF9933"/>
                </a:solidFill>
                <a:latin typeface="Arial" panose="020B0604020202020204" pitchFamily="34" charset="0"/>
              </a:rPr>
              <a:t>2 - </a:t>
            </a:r>
            <a:fld id="{9A0DB2DC-4C9A-4742-B13C-FB6460FD3503}" type="slidenum">
              <a:rPr lang="en-US" sz="1200" b="1" dirty="0">
                <a:solidFill>
                  <a:srgbClr val="FF9933"/>
                </a:solidFill>
                <a:latin typeface="Arial" panose="020B0604020202020204" pitchFamily="34" charset="0"/>
              </a:rPr>
              <a:pPr lvl="0" algn="r" eaLnBrk="1" hangingPunct="1">
                <a:buNone/>
              </a:pPr>
              <a:t>9</a:t>
            </a:fld>
            <a:endParaRPr lang="en-US" sz="1200" b="1" dirty="0">
              <a:solidFill>
                <a:srgbClr val="FF9933"/>
              </a:solidFill>
              <a:latin typeface="Arial" panose="020B0604020202020204" pitchFamily="34" charset="0"/>
            </a:endParaRPr>
          </a:p>
        </p:txBody>
      </p:sp>
      <p:sp>
        <p:nvSpPr>
          <p:cNvPr id="2052" name="Rectangle 2"/>
          <p:cNvSpPr>
            <a:spLocks noGrp="1"/>
          </p:cNvSpPr>
          <p:nvPr>
            <p:ph type="title"/>
          </p:nvPr>
        </p:nvSpPr>
        <p:spPr>
          <a:xfrm>
            <a:off x="346075" y="346075"/>
            <a:ext cx="8683625" cy="457200"/>
          </a:xfrm>
        </p:spPr>
        <p:txBody>
          <a:bodyPr vert="horz" wrap="square" lIns="91440" tIns="45720" rIns="91440" bIns="45720" anchor="ctr" anchorCtr="0"/>
          <a:lstStyle/>
          <a:p>
            <a:pPr eaLnBrk="1" hangingPunct="1"/>
            <a:r>
              <a:rPr dirty="0"/>
              <a:t>Hooke’s Law: Modulus of Elasticity</a:t>
            </a:r>
          </a:p>
        </p:txBody>
      </p:sp>
      <p:grpSp>
        <p:nvGrpSpPr>
          <p:cNvPr id="2053" name="Group 3"/>
          <p:cNvGrpSpPr/>
          <p:nvPr/>
        </p:nvGrpSpPr>
        <p:grpSpPr>
          <a:xfrm>
            <a:off x="4813300" y="1736725"/>
            <a:ext cx="3581400" cy="1384300"/>
            <a:chOff x="2688" y="1056"/>
            <a:chExt cx="2256" cy="872"/>
          </a:xfrm>
        </p:grpSpPr>
        <p:sp>
          <p:nvSpPr>
            <p:cNvPr id="2056" name="Text Box 4"/>
            <p:cNvSpPr txBox="1"/>
            <p:nvPr/>
          </p:nvSpPr>
          <p:spPr>
            <a:xfrm>
              <a:off x="2688" y="1056"/>
              <a:ext cx="2256" cy="2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marL="231775" indent="-231775">
                <a:spcBef>
                  <a:spcPct val="50000"/>
                </a:spcBef>
                <a:buChar char="•"/>
              </a:pPr>
              <a:r>
                <a:rPr sz="2000" dirty="0">
                  <a:latin typeface="Times New Roman" panose="02020603050405020304" pitchFamily="18" charset="0"/>
                </a:rPr>
                <a:t>Below the yield stress</a:t>
              </a:r>
            </a:p>
          </p:txBody>
        </p:sp>
        <p:graphicFrame>
          <p:nvGraphicFramePr>
            <p:cNvPr id="2050" name="Object 5"/>
            <p:cNvGraphicFramePr>
              <a:graphicFrameLocks/>
            </p:cNvGraphicFramePr>
            <p:nvPr/>
          </p:nvGraphicFramePr>
          <p:xfrm>
            <a:off x="3120" y="1344"/>
            <a:ext cx="1776" cy="584"/>
          </p:xfrm>
          <a:graphic>
            <a:graphicData uri="http://schemas.openxmlformats.org/presentationml/2006/ole">
              <p:oleObj spid="_x0000_s20481" r:id="rId3" imgW="2819400" imgH="927100" progId="Equation.3">
                <p:embed/>
              </p:oleObj>
            </a:graphicData>
          </a:graphic>
        </p:graphicFrame>
      </p:grpSp>
      <p:sp>
        <p:nvSpPr>
          <p:cNvPr id="14342" name="Text Box 6"/>
          <p:cNvSpPr txBox="1"/>
          <p:nvPr/>
        </p:nvSpPr>
        <p:spPr>
          <a:xfrm>
            <a:off x="4813300" y="3565525"/>
            <a:ext cx="4086225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231775" indent="-231775">
              <a:spcBef>
                <a:spcPct val="50000"/>
              </a:spcBef>
              <a:buChar char="•"/>
            </a:pPr>
            <a:r>
              <a:rPr sz="2000" dirty="0">
                <a:latin typeface="Times New Roman" panose="02020603050405020304" pitchFamily="18" charset="0"/>
              </a:rPr>
              <a:t>Strength is affected by alloying, heat treating, and manufacturing process but stiffness (Modulus of Elasticity) is not.</a:t>
            </a:r>
          </a:p>
        </p:txBody>
      </p:sp>
      <p:pic>
        <p:nvPicPr>
          <p:cNvPr id="2055" name="Picture 7" descr="msotw9_temp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00" y="1335088"/>
            <a:ext cx="3663950" cy="4191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/>
    </p:bldLst>
  </p:timing>
</p:sld>
</file>

<file path=ppt/theme/theme1.xml><?xml version="1.0" encoding="utf-8"?>
<a:theme xmlns:a="http://schemas.openxmlformats.org/drawingml/2006/main" name="Beer">
  <a:themeElements>
    <a:clrScheme name="">
      <a:dk1>
        <a:srgbClr val="000000"/>
      </a:dk1>
      <a:lt1>
        <a:srgbClr val="384868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AEB1B9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FF"/>
      </a:folHlink>
    </a:clrScheme>
    <a:fontScheme name="Beer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E:\Tech\ME 2464 Mechanics I\McGraw-Hill\12_13_2001\Beer.pot</Template>
  <TotalTime>0</TotalTime>
  <Words>986</Words>
  <Application>WPS Presentation</Application>
  <PresentationFormat>On-screen Show (4:3)</PresentationFormat>
  <Paragraphs>125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Beer</vt:lpstr>
      <vt:lpstr>Microsoft Equation 3.0</vt:lpstr>
      <vt:lpstr>Slide 1</vt:lpstr>
      <vt:lpstr>2</vt:lpstr>
      <vt:lpstr>Contents</vt:lpstr>
      <vt:lpstr>Stress &amp; Strain: Axial Loading</vt:lpstr>
      <vt:lpstr>Normal Strain</vt:lpstr>
      <vt:lpstr>Stress-Strain Test</vt:lpstr>
      <vt:lpstr>Stress-Strain Diagram:  Ductile Materials</vt:lpstr>
      <vt:lpstr>Stress-Strain Diagram:  Brittle Materials  </vt:lpstr>
      <vt:lpstr>Hooke’s Law: Modulus of Elasticity</vt:lpstr>
      <vt:lpstr>Elastic vs. Plastic Behavior</vt:lpstr>
      <vt:lpstr>Fatigue</vt:lpstr>
      <vt:lpstr>Slide 12</vt:lpstr>
      <vt:lpstr>Example 2.01</vt:lpstr>
      <vt:lpstr>Slide 14</vt:lpstr>
      <vt:lpstr>Sample Problem 2.1</vt:lpstr>
      <vt:lpstr>Slide 16</vt:lpstr>
      <vt:lpstr>Slide 17</vt:lpstr>
      <vt:lpstr>Static Indeterminacy</vt:lpstr>
      <vt:lpstr>Example 2.04</vt:lpstr>
      <vt:lpstr>Slide 20</vt:lpstr>
      <vt:lpstr>Slide 21</vt:lpstr>
      <vt:lpstr>Thermal Stresses</vt:lpstr>
    </vt:vector>
  </TitlesOfParts>
  <Company>The McGraw-Hill Companies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McGraw-Hill Higher Education</dc:creator>
  <cp:lastModifiedBy>COEIT</cp:lastModifiedBy>
  <cp:revision>24</cp:revision>
  <dcterms:created xsi:type="dcterms:W3CDTF">2001-08-21T19:05:00Z</dcterms:created>
  <dcterms:modified xsi:type="dcterms:W3CDTF">2021-08-05T08:06:23Z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1033-11.2.0.10223</vt:lpwstr>
  </property>
</Properties>
</file>